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Heavy" charset="1" panose="00000000000000000000"/>
      <p:regular r:id="rId19"/>
    </p:embeddedFont>
    <p:embeddedFont>
      <p:font typeface="PT Serif Bold" charset="1" panose="020A0703040505020204"/>
      <p:regular r:id="rId20"/>
    </p:embeddedFont>
    <p:embeddedFont>
      <p:font typeface="Raleway" charset="1" panose="00000000000000000000"/>
      <p:regular r:id="rId21"/>
    </p:embeddedFont>
    <p:embeddedFont>
      <p:font typeface="Canva Sans" charset="1" panose="020B0503030501040103"/>
      <p:regular r:id="rId22"/>
    </p:embeddedFont>
    <p:embeddedFont>
      <p:font typeface="Palatino Light" charset="1" panose="02040402050505030304"/>
      <p:regular r:id="rId23"/>
    </p:embeddedFont>
    <p:embeddedFont>
      <p:font typeface="Raleway Bold" charset="1" panose="000000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Freeform 3" id="3"/>
          <p:cNvSpPr/>
          <p:nvPr/>
        </p:nvSpPr>
        <p:spPr>
          <a:xfrm flipH="false" flipV="false" rot="0">
            <a:off x="6937571" y="-7994792"/>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4" id="4"/>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55026" y="-917369"/>
            <a:ext cx="4220884" cy="42208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8" id="8"/>
          <p:cNvSpPr txBox="true"/>
          <p:nvPr/>
        </p:nvSpPr>
        <p:spPr>
          <a:xfrm rot="0">
            <a:off x="3904925" y="2749664"/>
            <a:ext cx="10478151" cy="5704539"/>
          </a:xfrm>
          <a:prstGeom prst="rect">
            <a:avLst/>
          </a:prstGeom>
        </p:spPr>
        <p:txBody>
          <a:bodyPr anchor="t" rtlCol="false" tIns="0" lIns="0" bIns="0" rIns="0">
            <a:spAutoFit/>
          </a:bodyPr>
          <a:lstStyle/>
          <a:p>
            <a:pPr algn="ctr">
              <a:lnSpc>
                <a:spcPts val="11164"/>
              </a:lnSpc>
            </a:pPr>
            <a:r>
              <a:rPr lang="en-US" sz="10735" b="true">
                <a:solidFill>
                  <a:srgbClr val="FFFFFF"/>
                </a:solidFill>
                <a:latin typeface="Raleway Heavy"/>
                <a:ea typeface="Raleway Heavy"/>
                <a:cs typeface="Raleway Heavy"/>
                <a:sym typeface="Raleway Heavy"/>
              </a:rPr>
              <a:t>Smart Helmet with SAFETY FEATURES</a:t>
            </a:r>
          </a:p>
          <a:p>
            <a:pPr algn="ctr">
              <a:lnSpc>
                <a:spcPts val="11164"/>
              </a:lnSpc>
              <a:spcBef>
                <a:spcPct val="0"/>
              </a:spcBef>
            </a:pPr>
          </a:p>
        </p:txBody>
      </p:sp>
      <p:sp>
        <p:nvSpPr>
          <p:cNvPr name="TextBox 9" id="9"/>
          <p:cNvSpPr txBox="true"/>
          <p:nvPr/>
        </p:nvSpPr>
        <p:spPr>
          <a:xfrm rot="0">
            <a:off x="4264771" y="7118083"/>
            <a:ext cx="9758459" cy="2330577"/>
          </a:xfrm>
          <a:prstGeom prst="rect">
            <a:avLst/>
          </a:prstGeom>
        </p:spPr>
        <p:txBody>
          <a:bodyPr anchor="t" rtlCol="false" tIns="0" lIns="0" bIns="0" rIns="0">
            <a:spAutoFit/>
          </a:bodyPr>
          <a:lstStyle/>
          <a:p>
            <a:pPr algn="ctr">
              <a:lnSpc>
                <a:spcPts val="3847"/>
              </a:lnSpc>
            </a:pPr>
            <a:r>
              <a:rPr lang="en-US" b="true" sz="3699" u="sng">
                <a:solidFill>
                  <a:srgbClr val="C6269E"/>
                </a:solidFill>
                <a:latin typeface="PT Serif Bold"/>
                <a:ea typeface="PT Serif Bold"/>
                <a:cs typeface="PT Serif Bold"/>
                <a:sym typeface="PT Serif Bold"/>
              </a:rPr>
              <a:t>GROUP MEMBERS:</a:t>
            </a:r>
          </a:p>
          <a:p>
            <a:pPr algn="ctr">
              <a:lnSpc>
                <a:spcPts val="3640"/>
              </a:lnSpc>
            </a:pPr>
            <a:r>
              <a:rPr lang="en-US" sz="3500" b="true">
                <a:solidFill>
                  <a:srgbClr val="C6269E"/>
                </a:solidFill>
                <a:latin typeface="PT Serif Bold"/>
                <a:ea typeface="PT Serif Bold"/>
                <a:cs typeface="PT Serif Bold"/>
                <a:sym typeface="PT Serif Bold"/>
              </a:rPr>
              <a:t>Diya Prakash - CB.SC.U4AIE24111</a:t>
            </a:r>
          </a:p>
          <a:p>
            <a:pPr algn="ctr">
              <a:lnSpc>
                <a:spcPts val="3640"/>
              </a:lnSpc>
            </a:pPr>
            <a:r>
              <a:rPr lang="en-US" sz="3500" b="true">
                <a:solidFill>
                  <a:srgbClr val="C6269E"/>
                </a:solidFill>
                <a:latin typeface="PT Serif Bold"/>
                <a:ea typeface="PT Serif Bold"/>
                <a:cs typeface="PT Serif Bold"/>
                <a:sym typeface="PT Serif Bold"/>
              </a:rPr>
              <a:t>Dondluru Keerthana - CB.SC.U4AIE24112</a:t>
            </a:r>
          </a:p>
          <a:p>
            <a:pPr algn="ctr">
              <a:lnSpc>
                <a:spcPts val="3640"/>
              </a:lnSpc>
            </a:pPr>
            <a:r>
              <a:rPr lang="en-US" sz="3500" b="true">
                <a:solidFill>
                  <a:srgbClr val="C6269E"/>
                </a:solidFill>
                <a:latin typeface="PT Serif Bold"/>
                <a:ea typeface="PT Serif Bold"/>
                <a:cs typeface="PT Serif Bold"/>
                <a:sym typeface="PT Serif Bold"/>
              </a:rPr>
              <a:t>V.R. Sridevi - CB.SC.U4AIE24166</a:t>
            </a:r>
          </a:p>
          <a:p>
            <a:pPr algn="ctr">
              <a:lnSpc>
                <a:spcPts val="3640"/>
              </a:lnSpc>
              <a:spcBef>
                <a:spcPct val="0"/>
              </a:spcBef>
            </a:pPr>
          </a:p>
        </p:txBody>
      </p:sp>
      <p:sp>
        <p:nvSpPr>
          <p:cNvPr name="TextBox 10" id="10"/>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grpSp>
        <p:nvGrpSpPr>
          <p:cNvPr name="Group 11" id="11"/>
          <p:cNvGrpSpPr/>
          <p:nvPr/>
        </p:nvGrpSpPr>
        <p:grpSpPr>
          <a:xfrm rot="0">
            <a:off x="13882414" y="6088611"/>
            <a:ext cx="5809652" cy="580965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4" id="14"/>
          <p:cNvSpPr/>
          <p:nvPr/>
        </p:nvSpPr>
        <p:spPr>
          <a:xfrm flipH="false" flipV="false" rot="0">
            <a:off x="5484451" y="0"/>
            <a:ext cx="7319097" cy="2311736"/>
          </a:xfrm>
          <a:custGeom>
            <a:avLst/>
            <a:gdLst/>
            <a:ahLst/>
            <a:cxnLst/>
            <a:rect r="r" b="b" t="t" l="l"/>
            <a:pathLst>
              <a:path h="2311736" w="7319097">
                <a:moveTo>
                  <a:pt x="0" y="0"/>
                </a:moveTo>
                <a:lnTo>
                  <a:pt x="7319098" y="0"/>
                </a:lnTo>
                <a:lnTo>
                  <a:pt x="7319098" y="2311736"/>
                </a:lnTo>
                <a:lnTo>
                  <a:pt x="0" y="2311736"/>
                </a:lnTo>
                <a:lnTo>
                  <a:pt x="0" y="0"/>
                </a:lnTo>
                <a:close/>
              </a:path>
            </a:pathLst>
          </a:custGeom>
          <a:blipFill>
            <a:blip r:embed="rId5"/>
            <a:stretch>
              <a:fillRect l="-4109" t="0" r="0" b="-5726"/>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87785" y="3125702"/>
            <a:ext cx="5375655" cy="2017798"/>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Safety Features </a:t>
            </a:r>
          </a:p>
        </p:txBody>
      </p:sp>
      <p:sp>
        <p:nvSpPr>
          <p:cNvPr name="TextBox 7" id="7"/>
          <p:cNvSpPr txBox="true"/>
          <p:nvPr/>
        </p:nvSpPr>
        <p:spPr>
          <a:xfrm rot="0">
            <a:off x="1387785" y="5248275"/>
            <a:ext cx="53756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Workflow</a:t>
            </a:r>
          </a:p>
        </p:txBody>
      </p:sp>
      <p:grpSp>
        <p:nvGrpSpPr>
          <p:cNvPr name="Group 8" id="8"/>
          <p:cNvGrpSpPr/>
          <p:nvPr/>
        </p:nvGrpSpPr>
        <p:grpSpPr>
          <a:xfrm rot="2087854">
            <a:off x="-2432967" y="3333567"/>
            <a:ext cx="4186641" cy="41866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1" id="11"/>
          <p:cNvSpPr txBox="true"/>
          <p:nvPr/>
        </p:nvSpPr>
        <p:spPr>
          <a:xfrm rot="0">
            <a:off x="6189482" y="908163"/>
            <a:ext cx="11226608" cy="8423050"/>
          </a:xfrm>
          <a:prstGeom prst="rect">
            <a:avLst/>
          </a:prstGeom>
        </p:spPr>
        <p:txBody>
          <a:bodyPr anchor="t" rtlCol="false" tIns="0" lIns="0" bIns="0" rIns="0">
            <a:spAutoFit/>
          </a:bodyPr>
          <a:lstStyle/>
          <a:p>
            <a:pPr algn="l">
              <a:lnSpc>
                <a:spcPts val="3177"/>
              </a:lnSpc>
            </a:pPr>
            <a:r>
              <a:rPr lang="en-US" sz="2269" b="true">
                <a:solidFill>
                  <a:srgbClr val="FFFFFA"/>
                </a:solidFill>
                <a:latin typeface="Raleway Bold"/>
                <a:ea typeface="Raleway Bold"/>
                <a:cs typeface="Raleway Bold"/>
                <a:sym typeface="Raleway Bold"/>
              </a:rPr>
              <a:t>1. Helmet Wearing Enforcement</a:t>
            </a:r>
          </a:p>
          <a:p>
            <a:pPr algn="l" marL="980024" indent="-326675" lvl="2">
              <a:lnSpc>
                <a:spcPts val="3177"/>
              </a:lnSpc>
              <a:buFont typeface="Arial"/>
              <a:buChar char="⚬"/>
            </a:pPr>
            <a:r>
              <a:rPr lang="en-US" sz="2269">
                <a:solidFill>
                  <a:srgbClr val="FFFFFA"/>
                </a:solidFill>
                <a:latin typeface="Raleway"/>
                <a:ea typeface="Raleway"/>
                <a:cs typeface="Raleway"/>
                <a:sym typeface="Raleway"/>
              </a:rPr>
              <a:t>An IR sensor inside the helmet detects if the rider is wearing it.</a:t>
            </a:r>
          </a:p>
          <a:p>
            <a:pPr algn="l" marL="980024" indent="-326675" lvl="2">
              <a:lnSpc>
                <a:spcPts val="3177"/>
              </a:lnSpc>
              <a:buFont typeface="Arial"/>
              <a:buChar char="⚬"/>
            </a:pPr>
            <a:r>
              <a:rPr lang="en-US" sz="2269">
                <a:solidFill>
                  <a:srgbClr val="FFFFFA"/>
                </a:solidFill>
                <a:latin typeface="Raleway"/>
                <a:ea typeface="Raleway"/>
                <a:cs typeface="Raleway"/>
                <a:sym typeface="Raleway"/>
              </a:rPr>
              <a:t>If the helmet is removed while riding, an alert system (buzzer/vibration) warns the rider.</a:t>
            </a:r>
          </a:p>
          <a:p>
            <a:pPr algn="l" marL="980024" indent="-326675" lvl="2">
              <a:lnSpc>
                <a:spcPts val="3177"/>
              </a:lnSpc>
              <a:buFont typeface="Arial"/>
              <a:buChar char="⚬"/>
            </a:pPr>
            <a:r>
              <a:rPr lang="en-US" sz="2269">
                <a:solidFill>
                  <a:srgbClr val="FFFFFA"/>
                </a:solidFill>
                <a:latin typeface="Raleway"/>
                <a:ea typeface="Raleway"/>
                <a:cs typeface="Raleway"/>
                <a:sym typeface="Raleway"/>
              </a:rPr>
              <a:t>Helps enforce continuous helmet usage and prevents risky riding behaviour.</a:t>
            </a:r>
          </a:p>
          <a:p>
            <a:pPr algn="l">
              <a:lnSpc>
                <a:spcPts val="3177"/>
              </a:lnSpc>
            </a:pPr>
            <a:r>
              <a:rPr lang="en-US" sz="2269" b="true">
                <a:solidFill>
                  <a:srgbClr val="FFFFFA"/>
                </a:solidFill>
                <a:latin typeface="Raleway Bold"/>
                <a:ea typeface="Raleway Bold"/>
                <a:cs typeface="Raleway Bold"/>
                <a:sym typeface="Raleway Bold"/>
              </a:rPr>
              <a:t>2. Alcohol Detection System</a:t>
            </a:r>
          </a:p>
          <a:p>
            <a:pPr algn="l" marL="980024" indent="-326675" lvl="2">
              <a:lnSpc>
                <a:spcPts val="3177"/>
              </a:lnSpc>
              <a:buFont typeface="Arial"/>
              <a:buChar char="⚬"/>
            </a:pPr>
            <a:r>
              <a:rPr lang="en-US" sz="2269">
                <a:solidFill>
                  <a:srgbClr val="FFFFFA"/>
                </a:solidFill>
                <a:latin typeface="Raleway"/>
                <a:ea typeface="Raleway"/>
                <a:cs typeface="Raleway"/>
                <a:sym typeface="Raleway"/>
              </a:rPr>
              <a:t>The MQ-3 alcohol sensor measures the rider’s breath alcohol level</a:t>
            </a:r>
          </a:p>
          <a:p>
            <a:pPr algn="l" marL="980024" indent="-326675" lvl="2">
              <a:lnSpc>
                <a:spcPts val="3177"/>
              </a:lnSpc>
              <a:buFont typeface="Arial"/>
              <a:buChar char="⚬"/>
            </a:pPr>
            <a:r>
              <a:rPr lang="en-US" sz="2269">
                <a:solidFill>
                  <a:srgbClr val="FFFFFA"/>
                </a:solidFill>
                <a:latin typeface="Raleway"/>
                <a:ea typeface="Raleway"/>
                <a:cs typeface="Raleway"/>
                <a:sym typeface="Raleway"/>
              </a:rPr>
              <a:t>If the system detects alcohol, an alert message is sent to a registered emergency contact.</a:t>
            </a:r>
          </a:p>
          <a:p>
            <a:pPr algn="l" marL="980024" indent="-326675" lvl="2">
              <a:lnSpc>
                <a:spcPts val="3177"/>
              </a:lnSpc>
              <a:buFont typeface="Arial"/>
              <a:buChar char="⚬"/>
            </a:pPr>
            <a:r>
              <a:rPr lang="en-US" sz="2269">
                <a:solidFill>
                  <a:srgbClr val="FFFFFA"/>
                </a:solidFill>
                <a:latin typeface="Raleway"/>
                <a:ea typeface="Raleway"/>
                <a:cs typeface="Raleway"/>
                <a:sym typeface="Raleway"/>
              </a:rPr>
              <a:t>Helps prevent drunk driving and potential accidents due to intoxication.</a:t>
            </a:r>
          </a:p>
          <a:p>
            <a:pPr algn="l">
              <a:lnSpc>
                <a:spcPts val="3177"/>
              </a:lnSpc>
            </a:pPr>
            <a:r>
              <a:rPr lang="en-US" sz="2269" b="true">
                <a:solidFill>
                  <a:srgbClr val="FFFFFA"/>
                </a:solidFill>
                <a:latin typeface="Raleway Bold"/>
                <a:ea typeface="Raleway Bold"/>
                <a:cs typeface="Raleway Bold"/>
                <a:sym typeface="Raleway Bold"/>
              </a:rPr>
              <a:t>3. Accident Detection Protocol</a:t>
            </a:r>
          </a:p>
          <a:p>
            <a:pPr algn="l" marL="980024" indent="-326675" lvl="2">
              <a:lnSpc>
                <a:spcPts val="3177"/>
              </a:lnSpc>
              <a:buFont typeface="Arial"/>
              <a:buChar char="⚬"/>
            </a:pPr>
            <a:r>
              <a:rPr lang="en-US" sz="2269">
                <a:solidFill>
                  <a:srgbClr val="FFFFFA"/>
                </a:solidFill>
                <a:latin typeface="Raleway"/>
                <a:ea typeface="Raleway"/>
                <a:cs typeface="Raleway"/>
                <a:sym typeface="Raleway"/>
              </a:rPr>
              <a:t>A vibration sensor detects sudden impacts or crashes.</a:t>
            </a:r>
          </a:p>
          <a:p>
            <a:pPr algn="l" marL="980024" indent="-326675" lvl="2">
              <a:lnSpc>
                <a:spcPts val="3177"/>
              </a:lnSpc>
              <a:buFont typeface="Arial"/>
              <a:buChar char="⚬"/>
            </a:pPr>
            <a:r>
              <a:rPr lang="en-US" sz="2269">
                <a:solidFill>
                  <a:srgbClr val="FFFFFA"/>
                </a:solidFill>
                <a:latin typeface="Raleway"/>
                <a:ea typeface="Raleway"/>
                <a:cs typeface="Raleway"/>
                <a:sym typeface="Raleway"/>
              </a:rPr>
              <a:t>If the impact exceeds a predefined threshold, the system assumes an accident has occurred.</a:t>
            </a:r>
          </a:p>
          <a:p>
            <a:pPr algn="l" marL="980024" indent="-326675" lvl="2">
              <a:lnSpc>
                <a:spcPts val="3177"/>
              </a:lnSpc>
              <a:buFont typeface="Arial"/>
              <a:buChar char="⚬"/>
            </a:pPr>
            <a:r>
              <a:rPr lang="en-US" sz="2269">
                <a:solidFill>
                  <a:srgbClr val="FFFFFA"/>
                </a:solidFill>
                <a:latin typeface="Raleway"/>
                <a:ea typeface="Raleway"/>
                <a:cs typeface="Raleway"/>
                <a:sym typeface="Raleway"/>
              </a:rPr>
              <a:t>Once an accident is detected, the system automatically triggers an emergency alert via the GSM module.</a:t>
            </a:r>
          </a:p>
          <a:p>
            <a:pPr algn="l" marL="980024" indent="-326675" lvl="2">
              <a:lnSpc>
                <a:spcPts val="3177"/>
              </a:lnSpc>
              <a:buFont typeface="Arial"/>
              <a:buChar char="⚬"/>
            </a:pPr>
            <a:r>
              <a:rPr lang="en-US" sz="2269">
                <a:solidFill>
                  <a:srgbClr val="FFFFFA"/>
                </a:solidFill>
                <a:latin typeface="Raleway"/>
                <a:ea typeface="Raleway"/>
                <a:cs typeface="Raleway"/>
                <a:sym typeface="Raleway"/>
              </a:rPr>
              <a:t>An SOS message is sent to emergency contacts and local medical services.</a:t>
            </a:r>
          </a:p>
          <a:p>
            <a:pPr algn="l" marL="980024" indent="-326675" lvl="2">
              <a:lnSpc>
                <a:spcPts val="3177"/>
              </a:lnSpc>
              <a:buFont typeface="Arial"/>
              <a:buChar char="⚬"/>
            </a:pPr>
            <a:r>
              <a:rPr lang="en-US" sz="2269">
                <a:solidFill>
                  <a:srgbClr val="FFFFFA"/>
                </a:solidFill>
                <a:latin typeface="Raleway"/>
                <a:ea typeface="Raleway"/>
                <a:cs typeface="Raleway"/>
                <a:sym typeface="Raleway"/>
              </a:rPr>
              <a:t>The GPS module provides the precise accident location in real time.</a:t>
            </a:r>
          </a:p>
          <a:p>
            <a:pPr algn="l" marL="980024" indent="-326675" lvl="2">
              <a:lnSpc>
                <a:spcPts val="3177"/>
              </a:lnSpc>
              <a:buFont typeface="Arial"/>
              <a:buChar char="⚬"/>
            </a:pPr>
            <a:r>
              <a:rPr lang="en-US" sz="2269">
                <a:solidFill>
                  <a:srgbClr val="FFFFFA"/>
                </a:solidFill>
                <a:latin typeface="Raleway"/>
                <a:ea typeface="Raleway"/>
                <a:cs typeface="Raleway"/>
                <a:sym typeface="Raleway"/>
              </a:rPr>
              <a:t>Helps emergency responders reach the accident site quickly, improving the chances of saving lives.</a:t>
            </a:r>
          </a:p>
          <a:p>
            <a:pPr algn="l">
              <a:lnSpc>
                <a:spcPts val="3177"/>
              </a:lnSpc>
            </a:pP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27525" y="-9002741"/>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1174803" y="5143500"/>
            <a:ext cx="17956749" cy="16232393"/>
          </a:xfrm>
          <a:custGeom>
            <a:avLst/>
            <a:gdLst/>
            <a:ahLst/>
            <a:cxnLst/>
            <a:rect r="r" b="b" t="t" l="l"/>
            <a:pathLst>
              <a:path h="16232393" w="17956749">
                <a:moveTo>
                  <a:pt x="0" y="0"/>
                </a:moveTo>
                <a:lnTo>
                  <a:pt x="17956750" y="0"/>
                </a:lnTo>
                <a:lnTo>
                  <a:pt x="17956750" y="16232393"/>
                </a:lnTo>
                <a:lnTo>
                  <a:pt x="0" y="16232393"/>
                </a:lnTo>
                <a:lnTo>
                  <a:pt x="0" y="0"/>
                </a:lnTo>
                <a:close/>
              </a:path>
            </a:pathLst>
          </a:custGeom>
          <a:blipFill>
            <a:blip r:embed="rId2"/>
            <a:stretch>
              <a:fillRect l="0" t="-11178"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627525" y="959279"/>
            <a:ext cx="9398207" cy="8567305"/>
          </a:xfrm>
          <a:prstGeom prst="rect">
            <a:avLst/>
          </a:prstGeom>
        </p:spPr>
        <p:txBody>
          <a:bodyPr anchor="t" rtlCol="false" tIns="0" lIns="0" bIns="0" rIns="0">
            <a:spAutoFit/>
          </a:bodyPr>
          <a:lstStyle/>
          <a:p>
            <a:pPr algn="l">
              <a:lnSpc>
                <a:spcPts val="3436"/>
              </a:lnSpc>
            </a:pPr>
            <a:r>
              <a:rPr lang="en-US" sz="2454">
                <a:solidFill>
                  <a:srgbClr val="FFFFFA"/>
                </a:solidFill>
                <a:latin typeface="Raleway"/>
                <a:ea typeface="Raleway"/>
                <a:cs typeface="Raleway"/>
                <a:sym typeface="Raleway"/>
              </a:rPr>
              <a:t> Technical Challenges &amp; Solutions</a:t>
            </a:r>
          </a:p>
          <a:p>
            <a:pPr algn="l">
              <a:lnSpc>
                <a:spcPts val="3436"/>
              </a:lnSpc>
            </a:pPr>
            <a:r>
              <a:rPr lang="en-US" sz="2454">
                <a:solidFill>
                  <a:srgbClr val="FFFFFA"/>
                </a:solidFill>
                <a:latin typeface="Raleway"/>
                <a:ea typeface="Raleway"/>
                <a:cs typeface="Raleway"/>
                <a:sym typeface="Raleway"/>
              </a:rPr>
              <a:t>1️⃣ </a:t>
            </a:r>
            <a:r>
              <a:rPr lang="en-US" sz="2454" b="true">
                <a:solidFill>
                  <a:srgbClr val="FFFFFA"/>
                </a:solidFill>
                <a:latin typeface="Raleway Bold"/>
                <a:ea typeface="Raleway Bold"/>
                <a:cs typeface="Raleway Bold"/>
                <a:sym typeface="Raleway Bold"/>
              </a:rPr>
              <a:t>Sensor Calibration</a:t>
            </a:r>
          </a:p>
          <a:p>
            <a:pPr algn="l" marL="529930" indent="-264965" lvl="1">
              <a:lnSpc>
                <a:spcPts val="3436"/>
              </a:lnSpc>
              <a:buFont typeface="Arial"/>
              <a:buChar char="•"/>
            </a:pPr>
            <a:r>
              <a:rPr lang="en-US" sz="2454">
                <a:solidFill>
                  <a:srgbClr val="FFFFFA"/>
                </a:solidFill>
                <a:latin typeface="Raleway"/>
                <a:ea typeface="Raleway"/>
                <a:cs typeface="Raleway"/>
                <a:sym typeface="Raleway"/>
              </a:rPr>
              <a:t>Challenge: Sensors may produce inaccurate readings due to environmental conditions (temperature, humidity, vibrations).</a:t>
            </a:r>
          </a:p>
          <a:p>
            <a:pPr algn="l" marL="529930" indent="-264965" lvl="1">
              <a:lnSpc>
                <a:spcPts val="3436"/>
              </a:lnSpc>
              <a:buFont typeface="Arial"/>
              <a:buChar char="•"/>
            </a:pPr>
            <a:r>
              <a:rPr lang="en-US" sz="2454">
                <a:solidFill>
                  <a:srgbClr val="FFFFFA"/>
                </a:solidFill>
                <a:latin typeface="Raleway"/>
                <a:ea typeface="Raleway"/>
                <a:cs typeface="Raleway"/>
                <a:sym typeface="Raleway"/>
              </a:rPr>
              <a:t>Mitigation: Use advanced signal processing techniques to filter noise and improve accuracy.</a:t>
            </a:r>
          </a:p>
          <a:p>
            <a:pPr algn="l">
              <a:lnSpc>
                <a:spcPts val="3436"/>
              </a:lnSpc>
            </a:pPr>
            <a:r>
              <a:rPr lang="en-US" sz="2454">
                <a:solidFill>
                  <a:srgbClr val="FFFFFA"/>
                </a:solidFill>
                <a:latin typeface="Raleway"/>
                <a:ea typeface="Raleway"/>
                <a:cs typeface="Raleway"/>
                <a:sym typeface="Raleway"/>
              </a:rPr>
              <a:t>2️⃣ </a:t>
            </a:r>
            <a:r>
              <a:rPr lang="en-US" sz="2454" b="true">
                <a:solidFill>
                  <a:srgbClr val="FFFFFA"/>
                </a:solidFill>
                <a:latin typeface="Raleway Bold"/>
                <a:ea typeface="Raleway Bold"/>
                <a:cs typeface="Raleway Bold"/>
                <a:sym typeface="Raleway Bold"/>
              </a:rPr>
              <a:t>Communication Reliability</a:t>
            </a:r>
          </a:p>
          <a:p>
            <a:pPr algn="l" marL="529930" indent="-264965" lvl="1">
              <a:lnSpc>
                <a:spcPts val="3436"/>
              </a:lnSpc>
              <a:buFont typeface="Arial"/>
              <a:buChar char="•"/>
            </a:pPr>
            <a:r>
              <a:rPr lang="en-US" sz="2454">
                <a:solidFill>
                  <a:srgbClr val="FFFFFA"/>
                </a:solidFill>
                <a:latin typeface="Raleway"/>
                <a:ea typeface="Raleway"/>
                <a:cs typeface="Raleway"/>
                <a:sym typeface="Raleway"/>
              </a:rPr>
              <a:t>Challenge: Wireless data transmission may face interference, delays, or loss.</a:t>
            </a:r>
          </a:p>
          <a:p>
            <a:pPr algn="l" marL="529930" indent="-264965" lvl="1">
              <a:lnSpc>
                <a:spcPts val="3436"/>
              </a:lnSpc>
              <a:buFont typeface="Arial"/>
              <a:buChar char="•"/>
            </a:pPr>
            <a:r>
              <a:rPr lang="en-US" sz="2454">
                <a:solidFill>
                  <a:srgbClr val="FFFFFA"/>
                </a:solidFill>
                <a:latin typeface="Raleway"/>
                <a:ea typeface="Raleway"/>
                <a:cs typeface="Raleway"/>
                <a:sym typeface="Raleway"/>
              </a:rPr>
              <a:t>Mitigation: Implement redundant communication protocols (RF &amp; GSM) to ensure seamless data flow.</a:t>
            </a:r>
          </a:p>
          <a:p>
            <a:pPr algn="l">
              <a:lnSpc>
                <a:spcPts val="3436"/>
              </a:lnSpc>
            </a:pPr>
            <a:r>
              <a:rPr lang="en-US" sz="2454">
                <a:solidFill>
                  <a:srgbClr val="FFFFFA"/>
                </a:solidFill>
                <a:latin typeface="Raleway"/>
                <a:ea typeface="Raleway"/>
                <a:cs typeface="Raleway"/>
                <a:sym typeface="Raleway"/>
              </a:rPr>
              <a:t>3️⃣ </a:t>
            </a:r>
            <a:r>
              <a:rPr lang="en-US" sz="2454" b="true">
                <a:solidFill>
                  <a:srgbClr val="FFFFFA"/>
                </a:solidFill>
                <a:latin typeface="Raleway Bold"/>
                <a:ea typeface="Raleway Bold"/>
                <a:cs typeface="Raleway Bold"/>
                <a:sym typeface="Raleway Bold"/>
              </a:rPr>
              <a:t>Power Consumption</a:t>
            </a:r>
          </a:p>
          <a:p>
            <a:pPr algn="l" marL="529930" indent="-264965" lvl="1">
              <a:lnSpc>
                <a:spcPts val="3436"/>
              </a:lnSpc>
              <a:buFont typeface="Arial"/>
              <a:buChar char="•"/>
            </a:pPr>
            <a:r>
              <a:rPr lang="en-US" sz="2454">
                <a:solidFill>
                  <a:srgbClr val="FFFFFA"/>
                </a:solidFill>
                <a:latin typeface="Raleway"/>
                <a:ea typeface="Raleway"/>
                <a:cs typeface="Raleway"/>
                <a:sym typeface="Raleway"/>
              </a:rPr>
              <a:t>Challenge: Multiple sensors and communication modules may drain battery life quickly.</a:t>
            </a:r>
          </a:p>
          <a:p>
            <a:pPr algn="l" marL="529930" indent="-264965" lvl="1">
              <a:lnSpc>
                <a:spcPts val="3436"/>
              </a:lnSpc>
              <a:buFont typeface="Arial"/>
              <a:buChar char="•"/>
            </a:pPr>
            <a:r>
              <a:rPr lang="en-US" sz="2454">
                <a:solidFill>
                  <a:srgbClr val="FFFFFA"/>
                </a:solidFill>
                <a:latin typeface="Raleway"/>
                <a:ea typeface="Raleway"/>
                <a:cs typeface="Raleway"/>
                <a:sym typeface="Raleway"/>
              </a:rPr>
              <a:t>Mitigation: Adopt efficient power management, such as low-power components, sleep modes, and optimized power distribution.</a:t>
            </a:r>
          </a:p>
          <a:p>
            <a:pPr algn="l">
              <a:lnSpc>
                <a:spcPts val="3436"/>
              </a:lnSpc>
            </a:pPr>
            <a:r>
              <a:rPr lang="en-US" sz="2454">
                <a:solidFill>
                  <a:srgbClr val="FFFFFA"/>
                </a:solidFill>
                <a:latin typeface="Raleway"/>
                <a:ea typeface="Raleway"/>
                <a:cs typeface="Raleway"/>
                <a:sym typeface="Raleway"/>
              </a:rPr>
              <a:t>Key Takeaway: Smart optimization techniques ensure reliable, efficient, and accurate system performance.</a:t>
            </a:r>
          </a:p>
          <a:p>
            <a:pPr algn="l">
              <a:lnSpc>
                <a:spcPts val="3436"/>
              </a:lnSpc>
            </a:pPr>
          </a:p>
        </p:txBody>
      </p:sp>
      <p:sp>
        <p:nvSpPr>
          <p:cNvPr name="TextBox 7" id="7"/>
          <p:cNvSpPr txBox="true"/>
          <p:nvPr/>
        </p:nvSpPr>
        <p:spPr>
          <a:xfrm rot="0">
            <a:off x="1028700" y="3747764"/>
            <a:ext cx="8802391" cy="2017798"/>
          </a:xfrm>
          <a:prstGeom prst="rect">
            <a:avLst/>
          </a:prstGeom>
        </p:spPr>
        <p:txBody>
          <a:bodyPr anchor="t" rtlCol="false" tIns="0" lIns="0" bIns="0" rIns="0">
            <a:spAutoFit/>
          </a:bodyPr>
          <a:lstStyle/>
          <a:p>
            <a:pPr algn="l">
              <a:lnSpc>
                <a:spcPts val="7774"/>
              </a:lnSpc>
            </a:pPr>
            <a:r>
              <a:rPr lang="en-US" sz="7475" b="true">
                <a:solidFill>
                  <a:srgbClr val="FFFFFF"/>
                </a:solidFill>
                <a:latin typeface="Raleway Heavy"/>
                <a:ea typeface="Raleway Heavy"/>
                <a:cs typeface="Raleway Heavy"/>
                <a:sym typeface="Raleway Heavy"/>
              </a:rPr>
              <a:t>CHALLENGES</a:t>
            </a:r>
          </a:p>
          <a:p>
            <a:pPr algn="l">
              <a:lnSpc>
                <a:spcPts val="7774"/>
              </a:lnSpc>
              <a:spcBef>
                <a:spcPct val="0"/>
              </a:spcBef>
            </a:pPr>
            <a:r>
              <a:rPr lang="en-US" b="true" sz="7475">
                <a:solidFill>
                  <a:srgbClr val="FFFFFF"/>
                </a:solidFill>
                <a:latin typeface="Raleway Heavy"/>
                <a:ea typeface="Raleway Heavy"/>
                <a:cs typeface="Raleway Heavy"/>
                <a:sym typeface="Raleway Heavy"/>
              </a:rPr>
              <a:t> AND </a:t>
            </a:r>
          </a:p>
        </p:txBody>
      </p:sp>
      <p:sp>
        <p:nvSpPr>
          <p:cNvPr name="TextBox 8" id="8"/>
          <p:cNvSpPr txBox="true"/>
          <p:nvPr/>
        </p:nvSpPr>
        <p:spPr>
          <a:xfrm rot="0">
            <a:off x="1028700" y="5677622"/>
            <a:ext cx="614203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MITIGATION</a:t>
            </a:r>
          </a:p>
        </p:txBody>
      </p:sp>
      <p:grpSp>
        <p:nvGrpSpPr>
          <p:cNvPr name="Group 9" id="9"/>
          <p:cNvGrpSpPr/>
          <p:nvPr/>
        </p:nvGrpSpPr>
        <p:grpSpPr>
          <a:xfrm rot="2087854">
            <a:off x="-1659888" y="3922884"/>
            <a:ext cx="2606891" cy="2697246"/>
            <a:chOff x="0" y="0"/>
            <a:chExt cx="1071754" cy="1108901"/>
          </a:xfrm>
        </p:grpSpPr>
        <p:sp>
          <p:nvSpPr>
            <p:cNvPr name="Freeform 10" id="10"/>
            <p:cNvSpPr/>
            <p:nvPr/>
          </p:nvSpPr>
          <p:spPr>
            <a:xfrm flipH="false" flipV="false" rot="0">
              <a:off x="0" y="0"/>
              <a:ext cx="1071754" cy="1108901"/>
            </a:xfrm>
            <a:custGeom>
              <a:avLst/>
              <a:gdLst/>
              <a:ahLst/>
              <a:cxnLst/>
              <a:rect r="r" b="b" t="t" l="l"/>
              <a:pathLst>
                <a:path h="1108901" w="1071754">
                  <a:moveTo>
                    <a:pt x="535877" y="0"/>
                  </a:moveTo>
                  <a:cubicBezTo>
                    <a:pt x="239920" y="0"/>
                    <a:pt x="0" y="248236"/>
                    <a:pt x="0" y="554451"/>
                  </a:cubicBezTo>
                  <a:cubicBezTo>
                    <a:pt x="0" y="860665"/>
                    <a:pt x="239920" y="1108901"/>
                    <a:pt x="535877" y="1108901"/>
                  </a:cubicBezTo>
                  <a:cubicBezTo>
                    <a:pt x="831834" y="1108901"/>
                    <a:pt x="1071754" y="860665"/>
                    <a:pt x="1071754" y="554451"/>
                  </a:cubicBezTo>
                  <a:cubicBezTo>
                    <a:pt x="1071754" y="248236"/>
                    <a:pt x="831834" y="0"/>
                    <a:pt x="535877"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name="TextBox 11" id="11"/>
            <p:cNvSpPr txBox="true"/>
            <p:nvPr/>
          </p:nvSpPr>
          <p:spPr>
            <a:xfrm>
              <a:off x="100477" y="132535"/>
              <a:ext cx="870800" cy="872407"/>
            </a:xfrm>
            <a:prstGeom prst="rect">
              <a:avLst/>
            </a:prstGeom>
          </p:spPr>
          <p:txBody>
            <a:bodyPr anchor="ctr" rtlCol="false" tIns="50800" lIns="50800" bIns="50800" rIns="50800"/>
            <a:lstStyle/>
            <a:p>
              <a:pPr algn="ctr">
                <a:lnSpc>
                  <a:spcPts val="2557"/>
                </a:lnSpc>
              </a:pPr>
            </a:p>
          </p:txBody>
        </p:sp>
      </p:gr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39897" y="-878868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9758864" y="515496"/>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979522" y="2581491"/>
            <a:ext cx="10328956" cy="6462753"/>
          </a:xfrm>
          <a:prstGeom prst="rect">
            <a:avLst/>
          </a:prstGeom>
        </p:spPr>
        <p:txBody>
          <a:bodyPr anchor="t" rtlCol="false" tIns="0" lIns="0" bIns="0" rIns="0">
            <a:spAutoFit/>
          </a:bodyPr>
          <a:lstStyle/>
          <a:p>
            <a:pPr algn="l">
              <a:lnSpc>
                <a:spcPts val="3691"/>
              </a:lnSpc>
            </a:pPr>
            <a:r>
              <a:rPr lang="en-US" sz="2636">
                <a:solidFill>
                  <a:srgbClr val="FFFFFA"/>
                </a:solidFill>
                <a:latin typeface="Raleway"/>
                <a:ea typeface="Raleway"/>
                <a:cs typeface="Raleway"/>
                <a:sym typeface="Raleway"/>
              </a:rPr>
              <a:t>This project demonstrates a significant step forward in enhancing road safety through innovative technology. By integrating smart helmet features such as mandatory helmet detection, alcohol sensing, and real-time accident alerts, the system not only ensures rider protection but also promotes responsible driving behavior. The innovation lies in its seamless integration of sensor data, wireless communication, and automated emergency response, making it a scalable solution for broader applications in traffic safety management. With its potential to reduce road accidents and improve emergency response times, the smart helmet project promises considerable societal benefits and lays the groundwork for future advancements in intelligent transportation systems.</a:t>
            </a:r>
          </a:p>
          <a:p>
            <a:pPr algn="l">
              <a:lnSpc>
                <a:spcPts val="3691"/>
              </a:lnSpc>
            </a:pPr>
          </a:p>
        </p:txBody>
      </p:sp>
      <p:sp>
        <p:nvSpPr>
          <p:cNvPr name="TextBox 7" id="7"/>
          <p:cNvSpPr txBox="true"/>
          <p:nvPr/>
        </p:nvSpPr>
        <p:spPr>
          <a:xfrm rot="0">
            <a:off x="5940915" y="1133475"/>
            <a:ext cx="6971139"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CONCLUSION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grpSp>
        <p:nvGrpSpPr>
          <p:cNvPr name="Group 9" id="9"/>
          <p:cNvGrpSpPr/>
          <p:nvPr/>
        </p:nvGrpSpPr>
        <p:grpSpPr>
          <a:xfrm rot="0">
            <a:off x="15488457" y="2165942"/>
            <a:ext cx="5217714" cy="5217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2" id="12"/>
          <p:cNvGrpSpPr/>
          <p:nvPr/>
        </p:nvGrpSpPr>
        <p:grpSpPr>
          <a:xfrm rot="0">
            <a:off x="550230" y="-2110442"/>
            <a:ext cx="4220884" cy="42208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4" id="1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6" id="6"/>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7" id="7"/>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8" id="8"/>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790168" y="2386180"/>
            <a:ext cx="6868477" cy="5514640"/>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true">
              <a:gsLst>
                <a:gs pos="0">
                  <a:srgbClr val="1F1A1A">
                    <a:alpha val="100000"/>
                  </a:srgbClr>
                </a:gs>
                <a:gs pos="100000">
                  <a:srgbClr val="000000">
                    <a:alpha val="100000"/>
                  </a:srgbClr>
                </a:gs>
              </a:gsLst>
              <a:lin ang="0"/>
            </a:gra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1380" t="0" r="-8407" b="0"/>
              </a:stretch>
            </a:blipFill>
          </p:spPr>
        </p:sp>
      </p:grpSp>
      <p:sp>
        <p:nvSpPr>
          <p:cNvPr name="TextBox 9" id="9"/>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0" id="10"/>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362119" y="1353713"/>
            <a:ext cx="7897181"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INTRODUCTION</a:t>
            </a:r>
          </a:p>
        </p:txBody>
      </p:sp>
      <p:sp>
        <p:nvSpPr>
          <p:cNvPr name="TextBox 12" id="12"/>
          <p:cNvSpPr txBox="true"/>
          <p:nvPr/>
        </p:nvSpPr>
        <p:spPr>
          <a:xfrm rot="0">
            <a:off x="8484151" y="2186155"/>
            <a:ext cx="9488284" cy="5203607"/>
          </a:xfrm>
          <a:prstGeom prst="rect">
            <a:avLst/>
          </a:prstGeom>
        </p:spPr>
        <p:txBody>
          <a:bodyPr anchor="t" rtlCol="false" tIns="0" lIns="0" bIns="0" rIns="0">
            <a:spAutoFit/>
          </a:bodyPr>
          <a:lstStyle/>
          <a:p>
            <a:pPr algn="l">
              <a:lnSpc>
                <a:spcPts val="6125"/>
              </a:lnSpc>
            </a:pPr>
          </a:p>
          <a:p>
            <a:pPr algn="l">
              <a:lnSpc>
                <a:spcPts val="6125"/>
              </a:lnSpc>
            </a:pPr>
            <a:r>
              <a:rPr lang="en-US" sz="3500">
                <a:solidFill>
                  <a:srgbClr val="FFFFFA"/>
                </a:solidFill>
                <a:latin typeface="Palatino Light"/>
                <a:ea typeface="Palatino Light"/>
                <a:cs typeface="Palatino Light"/>
                <a:sym typeface="Palatino Light"/>
              </a:rPr>
              <a:t>Imagine a world where every ride is a safe ride. Our project introduces an intelligent helmet system designed to protect riders from common yet deadly risks—drunk driving, helmet non-compliance, and slow emergency response.</a:t>
            </a:r>
          </a:p>
          <a:p>
            <a:pPr algn="l">
              <a:lnSpc>
                <a:spcPts val="4704"/>
              </a:lnSpc>
            </a:pP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grpSp>
        <p:nvGrpSpPr>
          <p:cNvPr name="Group 14" id="14"/>
          <p:cNvGrpSpPr/>
          <p:nvPr/>
        </p:nvGrpSpPr>
        <p:grpSpPr>
          <a:xfrm rot="0">
            <a:off x="-721224" y="-2110442"/>
            <a:ext cx="4220884" cy="42208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7" id="17"/>
          <p:cNvGrpSpPr/>
          <p:nvPr/>
        </p:nvGrpSpPr>
        <p:grpSpPr>
          <a:xfrm rot="0">
            <a:off x="9166841" y="8176558"/>
            <a:ext cx="4220884" cy="422088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9" id="1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370704" y="4042054"/>
            <a:ext cx="456104" cy="456104"/>
            <a:chOff x="0" y="0"/>
            <a:chExt cx="120126" cy="120126"/>
          </a:xfrm>
        </p:grpSpPr>
        <p:sp>
          <p:nvSpPr>
            <p:cNvPr name="Freeform 7" id="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8" id="8"/>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9" id="9"/>
          <p:cNvSpPr txBox="true"/>
          <p:nvPr/>
        </p:nvSpPr>
        <p:spPr>
          <a:xfrm rot="0">
            <a:off x="5191797" y="717226"/>
            <a:ext cx="8510747" cy="2731386"/>
          </a:xfrm>
          <a:prstGeom prst="rect">
            <a:avLst/>
          </a:prstGeom>
        </p:spPr>
        <p:txBody>
          <a:bodyPr anchor="t" rtlCol="false" tIns="0" lIns="0" bIns="0" rIns="0">
            <a:spAutoFit/>
          </a:bodyPr>
          <a:lstStyle/>
          <a:p>
            <a:pPr algn="ctr">
              <a:lnSpc>
                <a:spcPts val="10570"/>
              </a:lnSpc>
              <a:spcBef>
                <a:spcPct val="0"/>
              </a:spcBef>
            </a:pPr>
            <a:r>
              <a:rPr lang="en-US" b="true" sz="10164">
                <a:solidFill>
                  <a:srgbClr val="FFFFFF"/>
                </a:solidFill>
                <a:latin typeface="Raleway Heavy"/>
                <a:ea typeface="Raleway Heavy"/>
                <a:cs typeface="Raleway Heavy"/>
                <a:sym typeface="Raleway Heavy"/>
              </a:rPr>
              <a:t>Problem Statement</a:t>
            </a:r>
          </a:p>
        </p:txBody>
      </p:sp>
      <p:sp>
        <p:nvSpPr>
          <p:cNvPr name="TextBox 10" id="10"/>
          <p:cNvSpPr txBox="true"/>
          <p:nvPr/>
        </p:nvSpPr>
        <p:spPr>
          <a:xfrm rot="0">
            <a:off x="1028700" y="5023108"/>
            <a:ext cx="7477582" cy="2975142"/>
          </a:xfrm>
          <a:prstGeom prst="rect">
            <a:avLst/>
          </a:prstGeom>
        </p:spPr>
        <p:txBody>
          <a:bodyPr anchor="t" rtlCol="false" tIns="0" lIns="0" bIns="0" rIns="0">
            <a:spAutoFit/>
          </a:bodyPr>
          <a:lstStyle/>
          <a:p>
            <a:pPr algn="l">
              <a:lnSpc>
                <a:spcPts val="2965"/>
              </a:lnSpc>
            </a:pPr>
          </a:p>
          <a:p>
            <a:pPr algn="l" marL="457367" indent="-228683" lvl="1">
              <a:lnSpc>
                <a:spcPts val="2965"/>
              </a:lnSpc>
              <a:buFont typeface="Arial"/>
              <a:buChar char="•"/>
            </a:pPr>
            <a:r>
              <a:rPr lang="en-US" sz="2118">
                <a:solidFill>
                  <a:srgbClr val="FFFFFA"/>
                </a:solidFill>
                <a:latin typeface="Raleway"/>
                <a:ea typeface="Raleway"/>
                <a:cs typeface="Raleway"/>
                <a:sym typeface="Raleway"/>
              </a:rPr>
              <a:t>Every hour, 17 lives are lost on Indian roads.</a:t>
            </a:r>
          </a:p>
          <a:p>
            <a:pPr algn="l" marL="457367" indent="-228683" lvl="1">
              <a:lnSpc>
                <a:spcPts val="2965"/>
              </a:lnSpc>
              <a:buFont typeface="Arial"/>
              <a:buChar char="•"/>
            </a:pPr>
            <a:r>
              <a:rPr lang="en-US" sz="2118">
                <a:solidFill>
                  <a:srgbClr val="FFFFFA"/>
                </a:solidFill>
                <a:latin typeface="Raleway"/>
                <a:ea typeface="Raleway"/>
                <a:cs typeface="Raleway"/>
                <a:sym typeface="Raleway"/>
              </a:rPr>
              <a:t>In 2022 alone, 4.5 lakh people lost their lives in road accidents.</a:t>
            </a:r>
          </a:p>
          <a:p>
            <a:pPr algn="l" marL="457367" indent="-228683" lvl="1">
              <a:lnSpc>
                <a:spcPts val="2965"/>
              </a:lnSpc>
              <a:buFont typeface="Arial"/>
              <a:buChar char="•"/>
            </a:pPr>
            <a:r>
              <a:rPr lang="en-US" sz="2118">
                <a:solidFill>
                  <a:srgbClr val="FFFFFA"/>
                </a:solidFill>
                <a:latin typeface="Raleway"/>
                <a:ea typeface="Raleway"/>
                <a:cs typeface="Raleway"/>
                <a:sym typeface="Raleway"/>
              </a:rPr>
              <a:t>Many of these fatalities could have been prevented if helmets were worn and emergency services responded faster.</a:t>
            </a:r>
          </a:p>
          <a:p>
            <a:pPr algn="l">
              <a:lnSpc>
                <a:spcPts val="2965"/>
              </a:lnSpc>
            </a:pPr>
          </a:p>
        </p:txBody>
      </p:sp>
      <p:sp>
        <p:nvSpPr>
          <p:cNvPr name="TextBox 11" id="11"/>
          <p:cNvSpPr txBox="true"/>
          <p:nvPr/>
        </p:nvSpPr>
        <p:spPr>
          <a:xfrm rot="0">
            <a:off x="1826809" y="3886763"/>
            <a:ext cx="5461670" cy="1384300"/>
          </a:xfrm>
          <a:prstGeom prst="rect">
            <a:avLst/>
          </a:prstGeom>
        </p:spPr>
        <p:txBody>
          <a:bodyPr anchor="t" rtlCol="false" tIns="0" lIns="0" bIns="0" rIns="0">
            <a:spAutoFit/>
          </a:bodyPr>
          <a:lstStyle/>
          <a:p>
            <a:pPr algn="ctr">
              <a:lnSpc>
                <a:spcPts val="5599"/>
              </a:lnSpc>
            </a:pPr>
            <a:r>
              <a:rPr lang="en-US" b="true" sz="3999">
                <a:solidFill>
                  <a:srgbClr val="FFFFFA"/>
                </a:solidFill>
                <a:latin typeface="Raleway Bold"/>
                <a:ea typeface="Raleway Bold"/>
                <a:cs typeface="Raleway Bold"/>
                <a:sym typeface="Raleway Bold"/>
              </a:rPr>
              <a:t>Why Do We Need a Smart Helmet?</a:t>
            </a:r>
          </a:p>
        </p:txBody>
      </p:sp>
      <p:sp>
        <p:nvSpPr>
          <p:cNvPr name="TextBox 12" id="12"/>
          <p:cNvSpPr txBox="true"/>
          <p:nvPr/>
        </p:nvSpPr>
        <p:spPr>
          <a:xfrm rot="0">
            <a:off x="9144000" y="5394583"/>
            <a:ext cx="7477582" cy="2603667"/>
          </a:xfrm>
          <a:prstGeom prst="rect">
            <a:avLst/>
          </a:prstGeom>
        </p:spPr>
        <p:txBody>
          <a:bodyPr anchor="t" rtlCol="false" tIns="0" lIns="0" bIns="0" rIns="0">
            <a:spAutoFit/>
          </a:bodyPr>
          <a:lstStyle/>
          <a:p>
            <a:pPr algn="l" marL="457367" indent="-228683" lvl="1">
              <a:lnSpc>
                <a:spcPts val="2965"/>
              </a:lnSpc>
              <a:buFont typeface="Arial"/>
              <a:buChar char="•"/>
            </a:pPr>
            <a:r>
              <a:rPr lang="en-US" sz="2118">
                <a:solidFill>
                  <a:srgbClr val="FFFFFA"/>
                </a:solidFill>
                <a:latin typeface="Raleway"/>
                <a:ea typeface="Raleway"/>
                <a:cs typeface="Raleway"/>
                <a:sym typeface="Raleway"/>
              </a:rPr>
              <a:t>Low helmet compliance – Many riders avoid helmets, risking their lives.</a:t>
            </a:r>
          </a:p>
          <a:p>
            <a:pPr algn="l" marL="457367" indent="-228683" lvl="1">
              <a:lnSpc>
                <a:spcPts val="2965"/>
              </a:lnSpc>
              <a:buFont typeface="Arial"/>
              <a:buChar char="•"/>
            </a:pPr>
            <a:r>
              <a:rPr lang="en-US" sz="2118">
                <a:solidFill>
                  <a:srgbClr val="FFFFFA"/>
                </a:solidFill>
                <a:latin typeface="Raleway"/>
                <a:ea typeface="Raleway"/>
                <a:cs typeface="Raleway"/>
                <a:sym typeface="Raleway"/>
              </a:rPr>
              <a:t>Drunk driving incidents – Alcohol remains a major cause of road fatalities.</a:t>
            </a:r>
          </a:p>
          <a:p>
            <a:pPr algn="l" marL="457367" indent="-228683" lvl="1">
              <a:lnSpc>
                <a:spcPts val="2965"/>
              </a:lnSpc>
              <a:buFont typeface="Arial"/>
              <a:buChar char="•"/>
            </a:pPr>
            <a:r>
              <a:rPr lang="en-US" sz="2118">
                <a:solidFill>
                  <a:srgbClr val="FFFFFA"/>
                </a:solidFill>
                <a:latin typeface="Raleway"/>
                <a:ea typeface="Raleway"/>
                <a:cs typeface="Raleway"/>
                <a:sym typeface="Raleway"/>
              </a:rPr>
              <a:t>Delayed medical response – Precious minutes are lost in getting help after an accident.</a:t>
            </a:r>
          </a:p>
          <a:p>
            <a:pPr algn="l">
              <a:lnSpc>
                <a:spcPts val="2965"/>
              </a:lnSpc>
            </a:pPr>
          </a:p>
        </p:txBody>
      </p:sp>
      <p:sp>
        <p:nvSpPr>
          <p:cNvPr name="TextBox 13" id="13"/>
          <p:cNvSpPr txBox="true"/>
          <p:nvPr/>
        </p:nvSpPr>
        <p:spPr>
          <a:xfrm rot="0">
            <a:off x="9904852" y="3886763"/>
            <a:ext cx="6262572" cy="679450"/>
          </a:xfrm>
          <a:prstGeom prst="rect">
            <a:avLst/>
          </a:prstGeom>
        </p:spPr>
        <p:txBody>
          <a:bodyPr anchor="t" rtlCol="false" tIns="0" lIns="0" bIns="0" rIns="0">
            <a:spAutoFit/>
          </a:bodyPr>
          <a:lstStyle/>
          <a:p>
            <a:pPr algn="ctr">
              <a:lnSpc>
                <a:spcPts val="5599"/>
              </a:lnSpc>
            </a:pPr>
            <a:r>
              <a:rPr lang="en-US" b="true" sz="3999">
                <a:solidFill>
                  <a:srgbClr val="FFFFFA"/>
                </a:solidFill>
                <a:latin typeface="Raleway Bold"/>
                <a:ea typeface="Raleway Bold"/>
                <a:cs typeface="Raleway Bold"/>
                <a:sym typeface="Raleway Bold"/>
              </a:rPr>
              <a:t>Key Issues:</a:t>
            </a:r>
          </a:p>
        </p:txBody>
      </p:sp>
      <p:grpSp>
        <p:nvGrpSpPr>
          <p:cNvPr name="Group 14" id="14"/>
          <p:cNvGrpSpPr/>
          <p:nvPr/>
        </p:nvGrpSpPr>
        <p:grpSpPr>
          <a:xfrm rot="0">
            <a:off x="10729456" y="4110109"/>
            <a:ext cx="456104" cy="456104"/>
            <a:chOff x="0" y="0"/>
            <a:chExt cx="120126" cy="120126"/>
          </a:xfrm>
        </p:grpSpPr>
        <p:sp>
          <p:nvSpPr>
            <p:cNvPr name="Freeform 15" id="1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6" id="16"/>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7" id="17"/>
          <p:cNvSpPr txBox="true"/>
          <p:nvPr/>
        </p:nvSpPr>
        <p:spPr>
          <a:xfrm rot="0">
            <a:off x="2209949" y="8122075"/>
            <a:ext cx="13620452"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Our goal? To create a smart solution that tackles all these issues head-on.</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grpSp>
        <p:nvGrpSpPr>
          <p:cNvPr name="Group 19" id="19"/>
          <p:cNvGrpSpPr/>
          <p:nvPr/>
        </p:nvGrpSpPr>
        <p:grpSpPr>
          <a:xfrm rot="-6961299">
            <a:off x="-739738" y="-969855"/>
            <a:ext cx="4220884" cy="422088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21" id="2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22" id="22"/>
          <p:cNvGrpSpPr/>
          <p:nvPr/>
        </p:nvGrpSpPr>
        <p:grpSpPr>
          <a:xfrm rot="8234444">
            <a:off x="16793761" y="2883374"/>
            <a:ext cx="4220884" cy="422088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24" id="2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847191" y="-1099035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847191" y="1331089"/>
            <a:ext cx="6848312" cy="1028211"/>
          </a:xfrm>
          <a:prstGeom prst="rect">
            <a:avLst/>
          </a:prstGeom>
        </p:spPr>
        <p:txBody>
          <a:bodyPr anchor="t" rtlCol="false" tIns="0" lIns="0" bIns="0" rIns="0">
            <a:spAutoFit/>
          </a:bodyPr>
          <a:lstStyle/>
          <a:p>
            <a:pPr algn="ctr">
              <a:lnSpc>
                <a:spcPts val="7774"/>
              </a:lnSpc>
              <a:spcBef>
                <a:spcPct val="0"/>
              </a:spcBef>
            </a:pPr>
            <a:r>
              <a:rPr lang="en-US" b="true" sz="7475">
                <a:solidFill>
                  <a:srgbClr val="FFFFFF"/>
                </a:solidFill>
                <a:latin typeface="Raleway Heavy"/>
                <a:ea typeface="Raleway Heavy"/>
                <a:cs typeface="Raleway Heavy"/>
                <a:sym typeface="Raleway Heavy"/>
              </a:rPr>
              <a:t>OBJECTIVE </a:t>
            </a:r>
          </a:p>
        </p:txBody>
      </p:sp>
      <p:sp>
        <p:nvSpPr>
          <p:cNvPr name="TextBox 7" id="7"/>
          <p:cNvSpPr txBox="true"/>
          <p:nvPr/>
        </p:nvSpPr>
        <p:spPr>
          <a:xfrm rot="0">
            <a:off x="8182077" y="3310155"/>
            <a:ext cx="8178541" cy="5689600"/>
          </a:xfrm>
          <a:prstGeom prst="rect">
            <a:avLst/>
          </a:prstGeom>
        </p:spPr>
        <p:txBody>
          <a:bodyPr anchor="t" rtlCol="false" tIns="0" lIns="0" bIns="0" rIns="0">
            <a:spAutoFit/>
          </a:bodyPr>
          <a:lstStyle/>
          <a:p>
            <a:pPr algn="l">
              <a:lnSpc>
                <a:spcPts val="3499"/>
              </a:lnSpc>
            </a:pPr>
          </a:p>
          <a:p>
            <a:pPr algn="l">
              <a:lnSpc>
                <a:spcPts val="3499"/>
              </a:lnSpc>
            </a:pPr>
            <a:r>
              <a:rPr lang="en-US" sz="2499">
                <a:solidFill>
                  <a:srgbClr val="FFFFFA"/>
                </a:solidFill>
                <a:latin typeface="Raleway"/>
                <a:ea typeface="Raleway"/>
                <a:cs typeface="Raleway"/>
                <a:sym typeface="Raleway"/>
              </a:rPr>
              <a:t>Our smart helmet is a multi-functional safety system that:</a:t>
            </a:r>
          </a:p>
          <a:p>
            <a:pPr algn="l">
              <a:lnSpc>
                <a:spcPts val="3499"/>
              </a:lnSpc>
            </a:pPr>
            <a:r>
              <a:rPr lang="en-US" sz="2499">
                <a:solidFill>
                  <a:srgbClr val="FFFFFA"/>
                </a:solidFill>
                <a:latin typeface="Raleway"/>
                <a:ea typeface="Raleway"/>
                <a:cs typeface="Raleway"/>
                <a:sym typeface="Raleway"/>
              </a:rPr>
              <a:t>✔ Ensures riders always wear a helmet before starting their bike.</a:t>
            </a:r>
          </a:p>
          <a:p>
            <a:pPr algn="l">
              <a:lnSpc>
                <a:spcPts val="3499"/>
              </a:lnSpc>
            </a:pPr>
            <a:r>
              <a:rPr lang="en-US" sz="2499">
                <a:solidFill>
                  <a:srgbClr val="FFFFFA"/>
                </a:solidFill>
                <a:latin typeface="Raleway"/>
                <a:ea typeface="Raleway"/>
                <a:cs typeface="Raleway"/>
                <a:sym typeface="Raleway"/>
              </a:rPr>
              <a:t>✔ Detects alcohol levels and prevents drunk riding.</a:t>
            </a:r>
          </a:p>
          <a:p>
            <a:pPr algn="l">
              <a:lnSpc>
                <a:spcPts val="3499"/>
              </a:lnSpc>
            </a:pPr>
            <a:r>
              <a:rPr lang="en-US" sz="2499">
                <a:solidFill>
                  <a:srgbClr val="FFFFFA"/>
                </a:solidFill>
                <a:latin typeface="Raleway"/>
                <a:ea typeface="Raleway"/>
                <a:cs typeface="Raleway"/>
                <a:sym typeface="Raleway"/>
              </a:rPr>
              <a:t>✔ Automatically senses accidents and sends emergency alerts.</a:t>
            </a:r>
          </a:p>
          <a:p>
            <a:pPr algn="l">
              <a:lnSpc>
                <a:spcPts val="3499"/>
              </a:lnSpc>
            </a:pPr>
            <a:r>
              <a:rPr lang="en-US" sz="2499">
                <a:solidFill>
                  <a:srgbClr val="FFFFFA"/>
                </a:solidFill>
                <a:latin typeface="Raleway"/>
                <a:ea typeface="Raleway"/>
                <a:cs typeface="Raleway"/>
                <a:sym typeface="Raleway"/>
              </a:rPr>
              <a:t>✔ Tracks the rider’s location in real time to enable rapid assistance.</a:t>
            </a:r>
          </a:p>
          <a:p>
            <a:pPr algn="l">
              <a:lnSpc>
                <a:spcPts val="3499"/>
              </a:lnSpc>
            </a:pPr>
            <a:r>
              <a:rPr lang="en-US" sz="2499">
                <a:solidFill>
                  <a:srgbClr val="FFFFFA"/>
                </a:solidFill>
                <a:latin typeface="Raleway"/>
                <a:ea typeface="Raleway"/>
                <a:cs typeface="Raleway"/>
                <a:sym typeface="Raleway"/>
              </a:rPr>
              <a:t>✔ Uses smart alerts to notify emergency contacts immediately.</a:t>
            </a:r>
          </a:p>
          <a:p>
            <a:pPr algn="l">
              <a:lnSpc>
                <a:spcPts val="3499"/>
              </a:lnSpc>
            </a:pPr>
          </a:p>
        </p:txBody>
      </p:sp>
      <p:sp>
        <p:nvSpPr>
          <p:cNvPr name="TextBox 8" id="8"/>
          <p:cNvSpPr txBox="true"/>
          <p:nvPr/>
        </p:nvSpPr>
        <p:spPr>
          <a:xfrm rot="0">
            <a:off x="7986898" y="2557067"/>
            <a:ext cx="8178541" cy="1047750"/>
          </a:xfrm>
          <a:prstGeom prst="rect">
            <a:avLst/>
          </a:prstGeom>
        </p:spPr>
        <p:txBody>
          <a:bodyPr anchor="t" rtlCol="false" tIns="0" lIns="0" bIns="0" rIns="0">
            <a:spAutoFit/>
          </a:bodyPr>
          <a:lstStyle/>
          <a:p>
            <a:pPr algn="ctr">
              <a:lnSpc>
                <a:spcPts val="4200"/>
              </a:lnSpc>
            </a:pPr>
            <a:r>
              <a:rPr lang="en-US" sz="3000" b="true">
                <a:solidFill>
                  <a:srgbClr val="FFFFFF"/>
                </a:solidFill>
                <a:latin typeface="Canva Sans Bold"/>
                <a:ea typeface="Canva Sans Bold"/>
                <a:cs typeface="Canva Sans Bold"/>
                <a:sym typeface="Canva Sans Bold"/>
              </a:rPr>
              <a:t>What if a helmet could do more than just protect your head?</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grpSp>
        <p:nvGrpSpPr>
          <p:cNvPr name="Group 10" id="10"/>
          <p:cNvGrpSpPr/>
          <p:nvPr/>
        </p:nvGrpSpPr>
        <p:grpSpPr>
          <a:xfrm rot="-2208317">
            <a:off x="-1470882" y="8176558"/>
            <a:ext cx="4220884" cy="42208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2" id="1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3" id="13"/>
          <p:cNvGrpSpPr/>
          <p:nvPr/>
        </p:nvGrpSpPr>
        <p:grpSpPr>
          <a:xfrm rot="7080516">
            <a:off x="4626307" y="1494376"/>
            <a:ext cx="4220884" cy="4220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6" id="16"/>
          <p:cNvGrpSpPr>
            <a:grpSpLocks noChangeAspect="true"/>
          </p:cNvGrpSpPr>
          <p:nvPr/>
        </p:nvGrpSpPr>
        <p:grpSpPr>
          <a:xfrm rot="0">
            <a:off x="1130803" y="2137826"/>
            <a:ext cx="6322695" cy="6322695"/>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5719" t="0" r="-1935"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2804" y="-11942752"/>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3" id="3"/>
          <p:cNvGrpSpPr/>
          <p:nvPr/>
        </p:nvGrpSpPr>
        <p:grpSpPr>
          <a:xfrm rot="2087854">
            <a:off x="893582" y="1198525"/>
            <a:ext cx="5205496" cy="5092185"/>
            <a:chOff x="0" y="0"/>
            <a:chExt cx="904704" cy="885011"/>
          </a:xfrm>
        </p:grpSpPr>
        <p:sp>
          <p:nvSpPr>
            <p:cNvPr name="Freeform 4" id="4"/>
            <p:cNvSpPr/>
            <p:nvPr/>
          </p:nvSpPr>
          <p:spPr>
            <a:xfrm flipH="false" flipV="false" rot="0">
              <a:off x="0" y="0"/>
              <a:ext cx="904704" cy="885011"/>
            </a:xfrm>
            <a:custGeom>
              <a:avLst/>
              <a:gdLst/>
              <a:ahLst/>
              <a:cxnLst/>
              <a:rect r="r" b="b" t="t" l="l"/>
              <a:pathLst>
                <a:path h="885011" w="904704">
                  <a:moveTo>
                    <a:pt x="452352" y="0"/>
                  </a:moveTo>
                  <a:cubicBezTo>
                    <a:pt x="202525" y="0"/>
                    <a:pt x="0" y="198116"/>
                    <a:pt x="0" y="442506"/>
                  </a:cubicBezTo>
                  <a:cubicBezTo>
                    <a:pt x="0" y="686895"/>
                    <a:pt x="202525" y="885011"/>
                    <a:pt x="452352" y="885011"/>
                  </a:cubicBezTo>
                  <a:cubicBezTo>
                    <a:pt x="702179" y="885011"/>
                    <a:pt x="904704" y="686895"/>
                    <a:pt x="904704" y="442506"/>
                  </a:cubicBezTo>
                  <a:cubicBezTo>
                    <a:pt x="904704" y="198116"/>
                    <a:pt x="702179" y="0"/>
                    <a:pt x="452352"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5" id="5"/>
            <p:cNvSpPr txBox="true"/>
            <p:nvPr/>
          </p:nvSpPr>
          <p:spPr>
            <a:xfrm>
              <a:off x="84816" y="111545"/>
              <a:ext cx="735072" cy="690497"/>
            </a:xfrm>
            <a:prstGeom prst="rect">
              <a:avLst/>
            </a:prstGeom>
          </p:spPr>
          <p:txBody>
            <a:bodyPr anchor="ctr" rtlCol="false" tIns="50800" lIns="50800" bIns="50800" rIns="50800"/>
            <a:lstStyle/>
            <a:p>
              <a:pPr algn="ctr">
                <a:lnSpc>
                  <a:spcPts val="2557"/>
                </a:lnSpc>
              </a:pPr>
            </a:p>
          </p:txBody>
        </p:sp>
      </p:grpSp>
      <p:sp>
        <p:nvSpPr>
          <p:cNvPr name="Freeform 6" id="6"/>
          <p:cNvSpPr/>
          <p:nvPr/>
        </p:nvSpPr>
        <p:spPr>
          <a:xfrm flipH="false" flipV="false" rot="0">
            <a:off x="-15276728" y="1386563"/>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446399" y="237334"/>
            <a:ext cx="62635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Bold"/>
                <a:ea typeface="Raleway Bold"/>
                <a:cs typeface="Raleway Bold"/>
                <a:sym typeface="Raleway Bold"/>
              </a:rPr>
              <a:t>LITERATURE</a:t>
            </a:r>
          </a:p>
        </p:txBody>
      </p:sp>
      <p:sp>
        <p:nvSpPr>
          <p:cNvPr name="TextBox 10" id="10"/>
          <p:cNvSpPr txBox="true"/>
          <p:nvPr/>
        </p:nvSpPr>
        <p:spPr>
          <a:xfrm rot="0">
            <a:off x="9402669" y="192170"/>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REVIEW </a:t>
            </a:r>
          </a:p>
        </p:txBody>
      </p:sp>
      <p:sp>
        <p:nvSpPr>
          <p:cNvPr name="TextBox 11" id="11"/>
          <p:cNvSpPr txBox="true"/>
          <p:nvPr/>
        </p:nvSpPr>
        <p:spPr>
          <a:xfrm rot="0">
            <a:off x="1847517" y="1669863"/>
            <a:ext cx="3444331" cy="82422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What’s already out there?</a:t>
            </a:r>
          </a:p>
        </p:txBody>
      </p:sp>
      <p:sp>
        <p:nvSpPr>
          <p:cNvPr name="TextBox 12" id="12"/>
          <p:cNvSpPr txBox="true"/>
          <p:nvPr/>
        </p:nvSpPr>
        <p:spPr>
          <a:xfrm rot="0">
            <a:off x="5007364" y="7075927"/>
            <a:ext cx="3758219" cy="2590875"/>
          </a:xfrm>
          <a:prstGeom prst="rect">
            <a:avLst/>
          </a:prstGeom>
        </p:spPr>
        <p:txBody>
          <a:bodyPr anchor="t" rtlCol="false" tIns="0" lIns="0" bIns="0" rIns="0">
            <a:spAutoFit/>
          </a:bodyPr>
          <a:lstStyle/>
          <a:p>
            <a:pPr algn="l">
              <a:lnSpc>
                <a:spcPts val="2620"/>
              </a:lnSpc>
            </a:pPr>
          </a:p>
          <a:p>
            <a:pPr algn="l" marL="404178" indent="-202089" lvl="1">
              <a:lnSpc>
                <a:spcPts val="2620"/>
              </a:lnSpc>
              <a:buFont typeface="Arial"/>
              <a:buChar char="•"/>
            </a:pPr>
            <a:r>
              <a:rPr lang="en-US" sz="1872">
                <a:solidFill>
                  <a:srgbClr val="FFFFFA"/>
                </a:solidFill>
                <a:latin typeface="Raleway"/>
                <a:ea typeface="Raleway"/>
                <a:cs typeface="Raleway"/>
                <a:sym typeface="Raleway"/>
              </a:rPr>
              <a:t>Wireless &amp; real-time safety system.</a:t>
            </a:r>
          </a:p>
          <a:p>
            <a:pPr algn="l" marL="404178" indent="-202089" lvl="1">
              <a:lnSpc>
                <a:spcPts val="2620"/>
              </a:lnSpc>
              <a:buFont typeface="Arial"/>
              <a:buChar char="•"/>
            </a:pPr>
            <a:r>
              <a:rPr lang="en-US" sz="1872">
                <a:solidFill>
                  <a:srgbClr val="FFFFFA"/>
                </a:solidFill>
                <a:latin typeface="Raleway"/>
                <a:ea typeface="Raleway"/>
                <a:cs typeface="Raleway"/>
                <a:sym typeface="Raleway"/>
              </a:rPr>
              <a:t>Enhances accident detection &amp; emergency response.</a:t>
            </a:r>
          </a:p>
          <a:p>
            <a:pPr algn="l" marL="404178" indent="-202089" lvl="1">
              <a:lnSpc>
                <a:spcPts val="2620"/>
              </a:lnSpc>
              <a:buFont typeface="Arial"/>
              <a:buChar char="•"/>
            </a:pPr>
            <a:r>
              <a:rPr lang="en-US" sz="1872">
                <a:solidFill>
                  <a:srgbClr val="FFFFFA"/>
                </a:solidFill>
                <a:latin typeface="Raleway"/>
                <a:ea typeface="Raleway"/>
                <a:cs typeface="Raleway"/>
                <a:sym typeface="Raleway"/>
              </a:rPr>
              <a:t>Stronger foundation for future smart helmet designs.</a:t>
            </a:r>
          </a:p>
          <a:p>
            <a:pPr algn="l">
              <a:lnSpc>
                <a:spcPts val="2620"/>
              </a:lnSpc>
            </a:pPr>
          </a:p>
        </p:txBody>
      </p:sp>
      <p:sp>
        <p:nvSpPr>
          <p:cNvPr name="TextBox 13" id="13"/>
          <p:cNvSpPr txBox="true"/>
          <p:nvPr/>
        </p:nvSpPr>
        <p:spPr>
          <a:xfrm rot="0">
            <a:off x="8049250" y="1669863"/>
            <a:ext cx="3211644" cy="82422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What sets our project apart?</a:t>
            </a:r>
          </a:p>
        </p:txBody>
      </p:sp>
      <p:sp>
        <p:nvSpPr>
          <p:cNvPr name="TextBox 14" id="14"/>
          <p:cNvSpPr txBox="true"/>
          <p:nvPr/>
        </p:nvSpPr>
        <p:spPr>
          <a:xfrm rot="0">
            <a:off x="7911945" y="2362255"/>
            <a:ext cx="3151388" cy="2297999"/>
          </a:xfrm>
          <a:prstGeom prst="rect">
            <a:avLst/>
          </a:prstGeom>
        </p:spPr>
        <p:txBody>
          <a:bodyPr anchor="t" rtlCol="false" tIns="0" lIns="0" bIns="0" rIns="0">
            <a:spAutoFit/>
          </a:bodyPr>
          <a:lstStyle/>
          <a:p>
            <a:pPr algn="ctr">
              <a:lnSpc>
                <a:spcPts val="2620"/>
              </a:lnSpc>
            </a:pPr>
          </a:p>
          <a:p>
            <a:pPr algn="ctr">
              <a:lnSpc>
                <a:spcPts val="2620"/>
              </a:lnSpc>
            </a:pPr>
            <a:r>
              <a:rPr lang="en-US" sz="1872">
                <a:solidFill>
                  <a:srgbClr val="FFFFFA"/>
                </a:solidFill>
                <a:latin typeface="Raleway"/>
                <a:ea typeface="Raleway"/>
                <a:cs typeface="Raleway"/>
                <a:sym typeface="Raleway"/>
              </a:rPr>
              <a:t>We are integrating multiple safety layers—helmet compliance, accident detection, and real-time alerts—all in one comprehensive system.</a:t>
            </a:r>
          </a:p>
        </p:txBody>
      </p:sp>
      <p:sp>
        <p:nvSpPr>
          <p:cNvPr name="AutoShape 15" id="15"/>
          <p:cNvSpPr/>
          <p:nvPr/>
        </p:nvSpPr>
        <p:spPr>
          <a:xfrm>
            <a:off x="5007364" y="5625851"/>
            <a:ext cx="939627" cy="616415"/>
          </a:xfrm>
          <a:prstGeom prst="line">
            <a:avLst/>
          </a:prstGeom>
          <a:ln cap="flat" w="38100">
            <a:solidFill>
              <a:srgbClr val="FFFFFF"/>
            </a:solidFill>
            <a:prstDash val="solid"/>
            <a:headEnd type="oval" len="lg" w="lg"/>
            <a:tailEnd type="oval" len="lg" w="lg"/>
          </a:ln>
        </p:spPr>
      </p:sp>
      <p:grpSp>
        <p:nvGrpSpPr>
          <p:cNvPr name="Group 16" id="16"/>
          <p:cNvGrpSpPr/>
          <p:nvPr/>
        </p:nvGrpSpPr>
        <p:grpSpPr>
          <a:xfrm rot="-3870084">
            <a:off x="7258334" y="996561"/>
            <a:ext cx="4458609" cy="4520893"/>
            <a:chOff x="0" y="0"/>
            <a:chExt cx="901468" cy="914061"/>
          </a:xfrm>
        </p:grpSpPr>
        <p:sp>
          <p:nvSpPr>
            <p:cNvPr name="Freeform 17" id="17"/>
            <p:cNvSpPr/>
            <p:nvPr/>
          </p:nvSpPr>
          <p:spPr>
            <a:xfrm flipH="false" flipV="false" rot="0">
              <a:off x="0" y="0"/>
              <a:ext cx="901468" cy="914061"/>
            </a:xfrm>
            <a:custGeom>
              <a:avLst/>
              <a:gdLst/>
              <a:ahLst/>
              <a:cxnLst/>
              <a:rect r="r" b="b" t="t" l="l"/>
              <a:pathLst>
                <a:path h="914061" w="901468">
                  <a:moveTo>
                    <a:pt x="450734" y="0"/>
                  </a:moveTo>
                  <a:cubicBezTo>
                    <a:pt x="201801" y="0"/>
                    <a:pt x="0" y="204620"/>
                    <a:pt x="0" y="457031"/>
                  </a:cubicBezTo>
                  <a:cubicBezTo>
                    <a:pt x="0" y="709441"/>
                    <a:pt x="201801" y="914061"/>
                    <a:pt x="450734" y="914061"/>
                  </a:cubicBezTo>
                  <a:cubicBezTo>
                    <a:pt x="699668" y="914061"/>
                    <a:pt x="901468" y="709441"/>
                    <a:pt x="901468" y="457031"/>
                  </a:cubicBezTo>
                  <a:cubicBezTo>
                    <a:pt x="901468" y="204620"/>
                    <a:pt x="699668" y="0"/>
                    <a:pt x="450734"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18" id="18"/>
            <p:cNvSpPr txBox="true"/>
            <p:nvPr/>
          </p:nvSpPr>
          <p:spPr>
            <a:xfrm>
              <a:off x="84513" y="114268"/>
              <a:ext cx="732443" cy="714100"/>
            </a:xfrm>
            <a:prstGeom prst="rect">
              <a:avLst/>
            </a:prstGeom>
          </p:spPr>
          <p:txBody>
            <a:bodyPr anchor="ctr" rtlCol="false" tIns="50800" lIns="50800" bIns="50800" rIns="50800"/>
            <a:lstStyle/>
            <a:p>
              <a:pPr algn="ctr">
                <a:lnSpc>
                  <a:spcPts val="2557"/>
                </a:lnSpc>
              </a:pPr>
            </a:p>
          </p:txBody>
        </p:sp>
      </p:gr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grpSp>
        <p:nvGrpSpPr>
          <p:cNvPr name="Group 20" id="20"/>
          <p:cNvGrpSpPr/>
          <p:nvPr/>
        </p:nvGrpSpPr>
        <p:grpSpPr>
          <a:xfrm rot="2087854">
            <a:off x="12759840" y="988975"/>
            <a:ext cx="5205496" cy="5092185"/>
            <a:chOff x="0" y="0"/>
            <a:chExt cx="904704" cy="885011"/>
          </a:xfrm>
        </p:grpSpPr>
        <p:sp>
          <p:nvSpPr>
            <p:cNvPr name="Freeform 21" id="21"/>
            <p:cNvSpPr/>
            <p:nvPr/>
          </p:nvSpPr>
          <p:spPr>
            <a:xfrm flipH="false" flipV="false" rot="0">
              <a:off x="0" y="0"/>
              <a:ext cx="904704" cy="885011"/>
            </a:xfrm>
            <a:custGeom>
              <a:avLst/>
              <a:gdLst/>
              <a:ahLst/>
              <a:cxnLst/>
              <a:rect r="r" b="b" t="t" l="l"/>
              <a:pathLst>
                <a:path h="885011" w="904704">
                  <a:moveTo>
                    <a:pt x="452352" y="0"/>
                  </a:moveTo>
                  <a:cubicBezTo>
                    <a:pt x="202525" y="0"/>
                    <a:pt x="0" y="198116"/>
                    <a:pt x="0" y="442506"/>
                  </a:cubicBezTo>
                  <a:cubicBezTo>
                    <a:pt x="0" y="686895"/>
                    <a:pt x="202525" y="885011"/>
                    <a:pt x="452352" y="885011"/>
                  </a:cubicBezTo>
                  <a:cubicBezTo>
                    <a:pt x="702179" y="885011"/>
                    <a:pt x="904704" y="686895"/>
                    <a:pt x="904704" y="442506"/>
                  </a:cubicBezTo>
                  <a:cubicBezTo>
                    <a:pt x="904704" y="198116"/>
                    <a:pt x="702179" y="0"/>
                    <a:pt x="452352"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2" id="22"/>
            <p:cNvSpPr txBox="true"/>
            <p:nvPr/>
          </p:nvSpPr>
          <p:spPr>
            <a:xfrm>
              <a:off x="84816" y="111545"/>
              <a:ext cx="735072" cy="690497"/>
            </a:xfrm>
            <a:prstGeom prst="rect">
              <a:avLst/>
            </a:prstGeom>
          </p:spPr>
          <p:txBody>
            <a:bodyPr anchor="ctr" rtlCol="false" tIns="50800" lIns="50800" bIns="50800" rIns="50800"/>
            <a:lstStyle/>
            <a:p>
              <a:pPr algn="ctr">
                <a:lnSpc>
                  <a:spcPts val="2557"/>
                </a:lnSpc>
              </a:pPr>
            </a:p>
          </p:txBody>
        </p:sp>
      </p:grpSp>
      <p:sp>
        <p:nvSpPr>
          <p:cNvPr name="Freeform 23" id="23"/>
          <p:cNvSpPr/>
          <p:nvPr/>
        </p:nvSpPr>
        <p:spPr>
          <a:xfrm flipH="false" flipV="false" rot="0">
            <a:off x="-13594944" y="4460529"/>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TextBox 24" id="24"/>
          <p:cNvSpPr txBox="true"/>
          <p:nvPr/>
        </p:nvSpPr>
        <p:spPr>
          <a:xfrm rot="0">
            <a:off x="13297817" y="1424663"/>
            <a:ext cx="4043190" cy="82422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Methodology of the reference paper</a:t>
            </a:r>
          </a:p>
        </p:txBody>
      </p:sp>
      <p:sp>
        <p:nvSpPr>
          <p:cNvPr name="AutoShape 25" id="25"/>
          <p:cNvSpPr/>
          <p:nvPr/>
        </p:nvSpPr>
        <p:spPr>
          <a:xfrm>
            <a:off x="11823796" y="3554117"/>
            <a:ext cx="1309811" cy="0"/>
          </a:xfrm>
          <a:prstGeom prst="line">
            <a:avLst/>
          </a:prstGeom>
          <a:ln cap="flat" w="38100">
            <a:solidFill>
              <a:srgbClr val="FFFFFF"/>
            </a:solidFill>
            <a:prstDash val="solid"/>
            <a:headEnd type="oval" len="lg" w="lg"/>
            <a:tailEnd type="oval" len="lg" w="lg"/>
          </a:ln>
        </p:spPr>
      </p:sp>
      <p:sp>
        <p:nvSpPr>
          <p:cNvPr name="TextBox 26" id="26"/>
          <p:cNvSpPr txBox="true"/>
          <p:nvPr/>
        </p:nvSpPr>
        <p:spPr>
          <a:xfrm rot="0">
            <a:off x="13786894" y="1995501"/>
            <a:ext cx="3151388" cy="3886275"/>
          </a:xfrm>
          <a:prstGeom prst="rect">
            <a:avLst/>
          </a:prstGeom>
        </p:spPr>
        <p:txBody>
          <a:bodyPr anchor="t" rtlCol="false" tIns="0" lIns="0" bIns="0" rIns="0">
            <a:spAutoFit/>
          </a:bodyPr>
          <a:lstStyle/>
          <a:p>
            <a:pPr algn="l">
              <a:lnSpc>
                <a:spcPts val="2620"/>
              </a:lnSpc>
            </a:pPr>
          </a:p>
          <a:p>
            <a:pPr algn="l" marL="404178" indent="-202089" lvl="1">
              <a:lnSpc>
                <a:spcPts val="2620"/>
              </a:lnSpc>
              <a:buFont typeface="Arial"/>
              <a:buChar char="•"/>
            </a:pPr>
            <a:r>
              <a:rPr lang="en-US" sz="1872">
                <a:solidFill>
                  <a:srgbClr val="FFFFFA"/>
                </a:solidFill>
                <a:latin typeface="Raleway"/>
                <a:ea typeface="Raleway"/>
                <a:cs typeface="Raleway"/>
                <a:sym typeface="Raleway"/>
              </a:rPr>
              <a:t>Smart helmet with helmet (transmitter) &amp; bike (receiver) units.</a:t>
            </a:r>
          </a:p>
          <a:p>
            <a:pPr algn="l" marL="404178" indent="-202089" lvl="1">
              <a:lnSpc>
                <a:spcPts val="2620"/>
              </a:lnSpc>
              <a:buFont typeface="Arial"/>
              <a:buChar char="•"/>
            </a:pPr>
            <a:r>
              <a:rPr lang="en-US" sz="1872">
                <a:solidFill>
                  <a:srgbClr val="FFFFFA"/>
                </a:solidFill>
                <a:latin typeface="Raleway"/>
                <a:ea typeface="Raleway"/>
                <a:cs typeface="Raleway"/>
                <a:sym typeface="Raleway"/>
              </a:rPr>
              <a:t>IR sensor for helmet detection, MQ-3 sensor for alcohol detection.</a:t>
            </a:r>
          </a:p>
          <a:p>
            <a:pPr algn="l" marL="404178" indent="-202089" lvl="1">
              <a:lnSpc>
                <a:spcPts val="2620"/>
              </a:lnSpc>
              <a:buFont typeface="Arial"/>
              <a:buChar char="•"/>
            </a:pPr>
            <a:r>
              <a:rPr lang="en-US" sz="1872">
                <a:solidFill>
                  <a:srgbClr val="FFFFFA"/>
                </a:solidFill>
                <a:latin typeface="Raleway"/>
                <a:ea typeface="Raleway"/>
                <a:cs typeface="Raleway"/>
                <a:sym typeface="Raleway"/>
              </a:rPr>
              <a:t>RF communication, vibration sensor, GPS, and GSM for accident alerts.</a:t>
            </a:r>
          </a:p>
          <a:p>
            <a:pPr algn="l">
              <a:lnSpc>
                <a:spcPts val="2620"/>
              </a:lnSpc>
            </a:pPr>
          </a:p>
        </p:txBody>
      </p:sp>
      <p:grpSp>
        <p:nvGrpSpPr>
          <p:cNvPr name="Group 27" id="27"/>
          <p:cNvGrpSpPr/>
          <p:nvPr/>
        </p:nvGrpSpPr>
        <p:grpSpPr>
          <a:xfrm rot="0">
            <a:off x="4685656" y="6104233"/>
            <a:ext cx="4401635" cy="4305822"/>
            <a:chOff x="0" y="0"/>
            <a:chExt cx="904704" cy="885011"/>
          </a:xfrm>
        </p:grpSpPr>
        <p:sp>
          <p:nvSpPr>
            <p:cNvPr name="Freeform 28" id="28"/>
            <p:cNvSpPr/>
            <p:nvPr/>
          </p:nvSpPr>
          <p:spPr>
            <a:xfrm flipH="false" flipV="false" rot="0">
              <a:off x="0" y="0"/>
              <a:ext cx="904704" cy="885011"/>
            </a:xfrm>
            <a:custGeom>
              <a:avLst/>
              <a:gdLst/>
              <a:ahLst/>
              <a:cxnLst/>
              <a:rect r="r" b="b" t="t" l="l"/>
              <a:pathLst>
                <a:path h="885011" w="904704">
                  <a:moveTo>
                    <a:pt x="452352" y="0"/>
                  </a:moveTo>
                  <a:cubicBezTo>
                    <a:pt x="202525" y="0"/>
                    <a:pt x="0" y="198116"/>
                    <a:pt x="0" y="442506"/>
                  </a:cubicBezTo>
                  <a:cubicBezTo>
                    <a:pt x="0" y="686895"/>
                    <a:pt x="202525" y="885011"/>
                    <a:pt x="452352" y="885011"/>
                  </a:cubicBezTo>
                  <a:cubicBezTo>
                    <a:pt x="702179" y="885011"/>
                    <a:pt x="904704" y="686895"/>
                    <a:pt x="904704" y="442506"/>
                  </a:cubicBezTo>
                  <a:cubicBezTo>
                    <a:pt x="904704" y="198116"/>
                    <a:pt x="702179" y="0"/>
                    <a:pt x="452352"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9" id="29"/>
            <p:cNvSpPr txBox="true"/>
            <p:nvPr/>
          </p:nvSpPr>
          <p:spPr>
            <a:xfrm>
              <a:off x="84816" y="111545"/>
              <a:ext cx="735072" cy="690497"/>
            </a:xfrm>
            <a:prstGeom prst="rect">
              <a:avLst/>
            </a:prstGeom>
          </p:spPr>
          <p:txBody>
            <a:bodyPr anchor="ctr" rtlCol="false" tIns="50800" lIns="50800" bIns="50800" rIns="50800"/>
            <a:lstStyle/>
            <a:p>
              <a:pPr algn="ctr">
                <a:lnSpc>
                  <a:spcPts val="2557"/>
                </a:lnSpc>
              </a:pPr>
            </a:p>
            <a:p>
              <a:pPr algn="ctr">
                <a:lnSpc>
                  <a:spcPts val="2557"/>
                </a:lnSpc>
              </a:pPr>
            </a:p>
            <a:p>
              <a:pPr algn="ctr">
                <a:lnSpc>
                  <a:spcPts val="2557"/>
                </a:lnSpc>
              </a:pPr>
            </a:p>
          </p:txBody>
        </p:sp>
      </p:grpSp>
      <p:sp>
        <p:nvSpPr>
          <p:cNvPr name="AutoShape 30" id="30"/>
          <p:cNvSpPr/>
          <p:nvPr/>
        </p:nvSpPr>
        <p:spPr>
          <a:xfrm>
            <a:off x="5946991" y="3516017"/>
            <a:ext cx="1309811" cy="0"/>
          </a:xfrm>
          <a:prstGeom prst="line">
            <a:avLst/>
          </a:prstGeom>
          <a:ln cap="flat" w="38100">
            <a:solidFill>
              <a:srgbClr val="FFFFFF"/>
            </a:solidFill>
            <a:prstDash val="solid"/>
            <a:headEnd type="oval" len="lg" w="lg"/>
            <a:tailEnd type="oval" len="lg" w="lg"/>
          </a:ln>
        </p:spPr>
      </p:sp>
      <p:sp>
        <p:nvSpPr>
          <p:cNvPr name="AutoShape 31" id="31"/>
          <p:cNvSpPr/>
          <p:nvPr/>
        </p:nvSpPr>
        <p:spPr>
          <a:xfrm flipV="true">
            <a:off x="13133608" y="5625851"/>
            <a:ext cx="775979" cy="1077032"/>
          </a:xfrm>
          <a:prstGeom prst="line">
            <a:avLst/>
          </a:prstGeom>
          <a:ln cap="flat" w="38100">
            <a:solidFill>
              <a:srgbClr val="FFFFFF"/>
            </a:solidFill>
            <a:prstDash val="solid"/>
            <a:headEnd type="oval" len="lg" w="lg"/>
            <a:tailEnd type="oval" len="lg" w="lg"/>
          </a:ln>
        </p:spPr>
      </p:sp>
      <p:sp>
        <p:nvSpPr>
          <p:cNvPr name="TextBox 32" id="32"/>
          <p:cNvSpPr txBox="true"/>
          <p:nvPr/>
        </p:nvSpPr>
        <p:spPr>
          <a:xfrm rot="0">
            <a:off x="1690573" y="2631167"/>
            <a:ext cx="3758219" cy="3611098"/>
          </a:xfrm>
          <a:prstGeom prst="rect">
            <a:avLst/>
          </a:prstGeom>
        </p:spPr>
        <p:txBody>
          <a:bodyPr anchor="t" rtlCol="false" tIns="0" lIns="0" bIns="0" rIns="0">
            <a:spAutoFit/>
          </a:bodyPr>
          <a:lstStyle/>
          <a:p>
            <a:pPr algn="ctr">
              <a:lnSpc>
                <a:spcPts val="2620"/>
              </a:lnSpc>
            </a:pPr>
            <a:r>
              <a:rPr lang="en-US" sz="1872">
                <a:solidFill>
                  <a:srgbClr val="FFFFFA"/>
                </a:solidFill>
                <a:latin typeface="Raleway"/>
                <a:ea typeface="Raleway"/>
                <a:cs typeface="Raleway"/>
                <a:sym typeface="Raleway"/>
              </a:rPr>
              <a:t>What’s already out there?</a:t>
            </a:r>
          </a:p>
          <a:p>
            <a:pPr algn="ctr" marL="404178" indent="-202089" lvl="1">
              <a:lnSpc>
                <a:spcPts val="2620"/>
              </a:lnSpc>
              <a:buFont typeface="Arial"/>
              <a:buChar char="•"/>
            </a:pPr>
            <a:r>
              <a:rPr lang="en-US" sz="1872">
                <a:solidFill>
                  <a:srgbClr val="FFFFFA"/>
                </a:solidFill>
                <a:latin typeface="Raleway"/>
                <a:ea typeface="Raleway"/>
                <a:cs typeface="Raleway"/>
                <a:sym typeface="Raleway"/>
              </a:rPr>
              <a:t>Some smart helmets exist, but they lack a complete safety package.</a:t>
            </a:r>
          </a:p>
          <a:p>
            <a:pPr algn="ctr" marL="404178" indent="-202089" lvl="1">
              <a:lnSpc>
                <a:spcPts val="2620"/>
              </a:lnSpc>
              <a:buFont typeface="Arial"/>
              <a:buChar char="•"/>
            </a:pPr>
            <a:r>
              <a:rPr lang="en-US" sz="1872">
                <a:solidFill>
                  <a:srgbClr val="FFFFFA"/>
                </a:solidFill>
                <a:latin typeface="Raleway"/>
                <a:ea typeface="Raleway"/>
                <a:cs typeface="Raleway"/>
                <a:sym typeface="Raleway"/>
              </a:rPr>
              <a:t>Most focus only on one or two safety features, leaving critical gaps.</a:t>
            </a:r>
          </a:p>
          <a:p>
            <a:pPr algn="ctr" marL="404178" indent="-202089" lvl="1">
              <a:lnSpc>
                <a:spcPts val="2620"/>
              </a:lnSpc>
              <a:buFont typeface="Arial"/>
              <a:buChar char="•"/>
            </a:pPr>
            <a:r>
              <a:rPr lang="en-US" sz="1872">
                <a:solidFill>
                  <a:srgbClr val="FFFFFA"/>
                </a:solidFill>
                <a:latin typeface="Raleway"/>
                <a:ea typeface="Raleway"/>
                <a:cs typeface="Raleway"/>
                <a:sym typeface="Raleway"/>
              </a:rPr>
              <a:t>Limited communication protocols mean emergency alerts are unreliable.</a:t>
            </a:r>
          </a:p>
          <a:p>
            <a:pPr algn="ctr">
              <a:lnSpc>
                <a:spcPts val="2620"/>
              </a:lnSpc>
            </a:pPr>
          </a:p>
        </p:txBody>
      </p:sp>
      <p:sp>
        <p:nvSpPr>
          <p:cNvPr name="TextBox 33" id="33"/>
          <p:cNvSpPr txBox="true"/>
          <p:nvPr/>
        </p:nvSpPr>
        <p:spPr>
          <a:xfrm rot="0">
            <a:off x="5164308" y="6740982"/>
            <a:ext cx="3444331"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Why this paper?</a:t>
            </a:r>
          </a:p>
        </p:txBody>
      </p:sp>
      <p:grpSp>
        <p:nvGrpSpPr>
          <p:cNvPr name="Group 34" id="34"/>
          <p:cNvGrpSpPr/>
          <p:nvPr/>
        </p:nvGrpSpPr>
        <p:grpSpPr>
          <a:xfrm rot="7477075">
            <a:off x="-1183397" y="7650783"/>
            <a:ext cx="5199841" cy="5518543"/>
            <a:chOff x="0" y="0"/>
            <a:chExt cx="1281693" cy="1360249"/>
          </a:xfrm>
        </p:grpSpPr>
        <p:sp>
          <p:nvSpPr>
            <p:cNvPr name="Freeform 35" id="35"/>
            <p:cNvSpPr/>
            <p:nvPr/>
          </p:nvSpPr>
          <p:spPr>
            <a:xfrm flipH="false" flipV="false" rot="0">
              <a:off x="0" y="0"/>
              <a:ext cx="1281693" cy="1360249"/>
            </a:xfrm>
            <a:custGeom>
              <a:avLst/>
              <a:gdLst/>
              <a:ahLst/>
              <a:cxnLst/>
              <a:rect r="r" b="b" t="t" l="l"/>
              <a:pathLst>
                <a:path h="1360249" w="1281693">
                  <a:moveTo>
                    <a:pt x="640846" y="0"/>
                  </a:moveTo>
                  <a:cubicBezTo>
                    <a:pt x="286917" y="0"/>
                    <a:pt x="0" y="304502"/>
                    <a:pt x="0" y="680124"/>
                  </a:cubicBezTo>
                  <a:cubicBezTo>
                    <a:pt x="0" y="1055747"/>
                    <a:pt x="286917" y="1360249"/>
                    <a:pt x="640846" y="1360249"/>
                  </a:cubicBezTo>
                  <a:cubicBezTo>
                    <a:pt x="994776" y="1360249"/>
                    <a:pt x="1281693" y="1055747"/>
                    <a:pt x="1281693" y="680124"/>
                  </a:cubicBezTo>
                  <a:cubicBezTo>
                    <a:pt x="1281693" y="304502"/>
                    <a:pt x="994776" y="0"/>
                    <a:pt x="640846"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36" id="36"/>
            <p:cNvSpPr txBox="true"/>
            <p:nvPr/>
          </p:nvSpPr>
          <p:spPr>
            <a:xfrm>
              <a:off x="120159" y="156098"/>
              <a:ext cx="1041375" cy="1076627"/>
            </a:xfrm>
            <a:prstGeom prst="rect">
              <a:avLst/>
            </a:prstGeom>
          </p:spPr>
          <p:txBody>
            <a:bodyPr anchor="ctr" rtlCol="false" tIns="50800" lIns="50800" bIns="50800" rIns="50800"/>
            <a:lstStyle/>
            <a:p>
              <a:pPr algn="ctr">
                <a:lnSpc>
                  <a:spcPts val="2557"/>
                </a:lnSpc>
              </a:pPr>
            </a:p>
          </p:txBody>
        </p:sp>
      </p:grpSp>
      <p:grpSp>
        <p:nvGrpSpPr>
          <p:cNvPr name="Group 37" id="37"/>
          <p:cNvGrpSpPr/>
          <p:nvPr/>
        </p:nvGrpSpPr>
        <p:grpSpPr>
          <a:xfrm rot="0">
            <a:off x="16842455" y="5625851"/>
            <a:ext cx="4220884" cy="422088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39" id="3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40" id="40"/>
          <p:cNvGrpSpPr/>
          <p:nvPr/>
        </p:nvGrpSpPr>
        <p:grpSpPr>
          <a:xfrm rot="0">
            <a:off x="9675548" y="5981178"/>
            <a:ext cx="4401635" cy="4305822"/>
            <a:chOff x="0" y="0"/>
            <a:chExt cx="904704" cy="885011"/>
          </a:xfrm>
        </p:grpSpPr>
        <p:sp>
          <p:nvSpPr>
            <p:cNvPr name="Freeform 41" id="41"/>
            <p:cNvSpPr/>
            <p:nvPr/>
          </p:nvSpPr>
          <p:spPr>
            <a:xfrm flipH="false" flipV="false" rot="0">
              <a:off x="0" y="0"/>
              <a:ext cx="904704" cy="885011"/>
            </a:xfrm>
            <a:custGeom>
              <a:avLst/>
              <a:gdLst/>
              <a:ahLst/>
              <a:cxnLst/>
              <a:rect r="r" b="b" t="t" l="l"/>
              <a:pathLst>
                <a:path h="885011" w="904704">
                  <a:moveTo>
                    <a:pt x="452352" y="0"/>
                  </a:moveTo>
                  <a:cubicBezTo>
                    <a:pt x="202525" y="0"/>
                    <a:pt x="0" y="198116"/>
                    <a:pt x="0" y="442506"/>
                  </a:cubicBezTo>
                  <a:cubicBezTo>
                    <a:pt x="0" y="686895"/>
                    <a:pt x="202525" y="885011"/>
                    <a:pt x="452352" y="885011"/>
                  </a:cubicBezTo>
                  <a:cubicBezTo>
                    <a:pt x="702179" y="885011"/>
                    <a:pt x="904704" y="686895"/>
                    <a:pt x="904704" y="442506"/>
                  </a:cubicBezTo>
                  <a:cubicBezTo>
                    <a:pt x="904704" y="198116"/>
                    <a:pt x="702179" y="0"/>
                    <a:pt x="452352"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42" id="42"/>
            <p:cNvSpPr txBox="true"/>
            <p:nvPr/>
          </p:nvSpPr>
          <p:spPr>
            <a:xfrm>
              <a:off x="84816" y="111545"/>
              <a:ext cx="735072" cy="690497"/>
            </a:xfrm>
            <a:prstGeom prst="rect">
              <a:avLst/>
            </a:prstGeom>
          </p:spPr>
          <p:txBody>
            <a:bodyPr anchor="ctr" rtlCol="false" tIns="50800" lIns="50800" bIns="50800" rIns="50800"/>
            <a:lstStyle/>
            <a:p>
              <a:pPr algn="ctr">
                <a:lnSpc>
                  <a:spcPts val="2557"/>
                </a:lnSpc>
              </a:pPr>
            </a:p>
            <a:p>
              <a:pPr algn="ctr">
                <a:lnSpc>
                  <a:spcPts val="2557"/>
                </a:lnSpc>
              </a:pPr>
            </a:p>
            <a:p>
              <a:pPr algn="ctr">
                <a:lnSpc>
                  <a:spcPts val="2557"/>
                </a:lnSpc>
              </a:pPr>
            </a:p>
          </p:txBody>
        </p:sp>
      </p:grpSp>
      <p:sp>
        <p:nvSpPr>
          <p:cNvPr name="AutoShape 43" id="43"/>
          <p:cNvSpPr/>
          <p:nvPr/>
        </p:nvSpPr>
        <p:spPr>
          <a:xfrm>
            <a:off x="8747763" y="8414227"/>
            <a:ext cx="1309811" cy="0"/>
          </a:xfrm>
          <a:prstGeom prst="line">
            <a:avLst/>
          </a:prstGeom>
          <a:ln cap="flat" w="38100">
            <a:solidFill>
              <a:srgbClr val="FFFFFF"/>
            </a:solidFill>
            <a:prstDash val="solid"/>
            <a:headEnd type="oval" len="lg" w="lg"/>
            <a:tailEnd type="oval" len="lg" w="lg"/>
          </a:ln>
        </p:spPr>
      </p:sp>
      <p:sp>
        <p:nvSpPr>
          <p:cNvPr name="TextBox 44" id="44"/>
          <p:cNvSpPr txBox="true"/>
          <p:nvPr/>
        </p:nvSpPr>
        <p:spPr>
          <a:xfrm rot="0">
            <a:off x="9797844" y="6778073"/>
            <a:ext cx="4051904" cy="2977191"/>
          </a:xfrm>
          <a:prstGeom prst="rect">
            <a:avLst/>
          </a:prstGeom>
        </p:spPr>
        <p:txBody>
          <a:bodyPr anchor="t" rtlCol="false" tIns="0" lIns="0" bIns="0" rIns="0">
            <a:spAutoFit/>
          </a:bodyPr>
          <a:lstStyle/>
          <a:p>
            <a:pPr algn="l">
              <a:lnSpc>
                <a:spcPts val="1865"/>
              </a:lnSpc>
            </a:pPr>
          </a:p>
          <a:p>
            <a:pPr algn="l" marL="387325" indent="-193663" lvl="1">
              <a:lnSpc>
                <a:spcPts val="1865"/>
              </a:lnSpc>
              <a:buFont typeface="Arial"/>
              <a:buChar char="•"/>
            </a:pPr>
            <a:r>
              <a:rPr lang="en-US" sz="1794">
                <a:solidFill>
                  <a:srgbClr val="FFFFFF"/>
                </a:solidFill>
                <a:latin typeface="Raleway"/>
                <a:ea typeface="Raleway"/>
                <a:cs typeface="Raleway"/>
                <a:sym typeface="Raleway"/>
              </a:rPr>
              <a:t>Helmet compliance: Whether the system prevents ignition without a helmet.</a:t>
            </a:r>
          </a:p>
          <a:p>
            <a:pPr algn="l" marL="387325" indent="-193663" lvl="1">
              <a:lnSpc>
                <a:spcPts val="1865"/>
              </a:lnSpc>
              <a:buFont typeface="Arial"/>
              <a:buChar char="•"/>
            </a:pPr>
            <a:r>
              <a:rPr lang="en-US" sz="1794">
                <a:solidFill>
                  <a:srgbClr val="FFFFFF"/>
                </a:solidFill>
                <a:latin typeface="Raleway"/>
                <a:ea typeface="Raleway"/>
                <a:cs typeface="Raleway"/>
                <a:sym typeface="Raleway"/>
              </a:rPr>
              <a:t>Alcohol detection accuracy: Effectiveness of MQ-3 sensor in detecting intoxicated riders.</a:t>
            </a:r>
          </a:p>
          <a:p>
            <a:pPr algn="l" marL="387325" indent="-193663" lvl="1">
              <a:lnSpc>
                <a:spcPts val="1865"/>
              </a:lnSpc>
              <a:buFont typeface="Arial"/>
              <a:buChar char="•"/>
            </a:pPr>
            <a:r>
              <a:rPr lang="en-US" sz="1794">
                <a:solidFill>
                  <a:srgbClr val="FFFFFF"/>
                </a:solidFill>
                <a:latin typeface="Raleway"/>
                <a:ea typeface="Raleway"/>
                <a:cs typeface="Raleway"/>
                <a:sym typeface="Raleway"/>
              </a:rPr>
              <a:t>Accident response time: Speed of SOS alerts and GPS location tracking.</a:t>
            </a:r>
          </a:p>
          <a:p>
            <a:pPr algn="l" marL="387325" indent="-193663" lvl="1">
              <a:lnSpc>
                <a:spcPts val="1865"/>
              </a:lnSpc>
              <a:buFont typeface="Arial"/>
              <a:buChar char="•"/>
            </a:pPr>
            <a:r>
              <a:rPr lang="en-US" sz="1794">
                <a:solidFill>
                  <a:srgbClr val="FFFFFF"/>
                </a:solidFill>
                <a:latin typeface="Raleway"/>
                <a:ea typeface="Raleway"/>
                <a:cs typeface="Raleway"/>
                <a:sym typeface="Raleway"/>
              </a:rPr>
              <a:t>Communication reliability: RF module performance in real-world conditions.</a:t>
            </a:r>
          </a:p>
        </p:txBody>
      </p:sp>
      <p:sp>
        <p:nvSpPr>
          <p:cNvPr name="TextBox 45" id="45"/>
          <p:cNvSpPr txBox="true"/>
          <p:nvPr/>
        </p:nvSpPr>
        <p:spPr>
          <a:xfrm rot="0">
            <a:off x="9854771" y="6334851"/>
            <a:ext cx="4043190"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Metrics Used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08" y="3152070"/>
            <a:ext cx="6919064" cy="5308450"/>
          </a:xfrm>
          <a:custGeom>
            <a:avLst/>
            <a:gdLst/>
            <a:ahLst/>
            <a:cxnLst/>
            <a:rect r="r" b="b" t="t" l="l"/>
            <a:pathLst>
              <a:path h="5308450" w="6919064">
                <a:moveTo>
                  <a:pt x="0" y="0"/>
                </a:moveTo>
                <a:lnTo>
                  <a:pt x="6919063" y="0"/>
                </a:lnTo>
                <a:lnTo>
                  <a:pt x="6919063" y="5308451"/>
                </a:lnTo>
                <a:lnTo>
                  <a:pt x="0" y="5308451"/>
                </a:lnTo>
                <a:lnTo>
                  <a:pt x="0" y="0"/>
                </a:lnTo>
                <a:close/>
              </a:path>
            </a:pathLst>
          </a:custGeom>
          <a:blipFill>
            <a:blip r:embed="rId5"/>
            <a:stretch>
              <a:fillRect l="0" t="0" r="0" b="0"/>
            </a:stretch>
          </a:blipFill>
        </p:spPr>
      </p:sp>
      <p:sp>
        <p:nvSpPr>
          <p:cNvPr name="Freeform 7" id="7"/>
          <p:cNvSpPr/>
          <p:nvPr/>
        </p:nvSpPr>
        <p:spPr>
          <a:xfrm flipH="false" flipV="false" rot="0">
            <a:off x="9310296" y="3211630"/>
            <a:ext cx="8191728" cy="5189330"/>
          </a:xfrm>
          <a:custGeom>
            <a:avLst/>
            <a:gdLst/>
            <a:ahLst/>
            <a:cxnLst/>
            <a:rect r="r" b="b" t="t" l="l"/>
            <a:pathLst>
              <a:path h="5189330" w="8191728">
                <a:moveTo>
                  <a:pt x="0" y="0"/>
                </a:moveTo>
                <a:lnTo>
                  <a:pt x="8191729" y="0"/>
                </a:lnTo>
                <a:lnTo>
                  <a:pt x="8191729" y="5189331"/>
                </a:lnTo>
                <a:lnTo>
                  <a:pt x="0" y="5189331"/>
                </a:lnTo>
                <a:lnTo>
                  <a:pt x="0" y="0"/>
                </a:lnTo>
                <a:close/>
              </a:path>
            </a:pathLst>
          </a:custGeom>
          <a:blipFill>
            <a:blip r:embed="rId6"/>
            <a:stretch>
              <a:fillRect l="0" t="0" r="0" b="0"/>
            </a:stretch>
          </a:blipFill>
        </p:spPr>
      </p:sp>
      <p:sp>
        <p:nvSpPr>
          <p:cNvPr name="TextBox 8" id="8"/>
          <p:cNvSpPr txBox="true"/>
          <p:nvPr/>
        </p:nvSpPr>
        <p:spPr>
          <a:xfrm rot="0">
            <a:off x="4881840" y="637568"/>
            <a:ext cx="8524321" cy="1028211"/>
          </a:xfrm>
          <a:prstGeom prst="rect">
            <a:avLst/>
          </a:prstGeom>
        </p:spPr>
        <p:txBody>
          <a:bodyPr anchor="t" rtlCol="false" tIns="0" lIns="0" bIns="0" rIns="0">
            <a:spAutoFit/>
          </a:bodyPr>
          <a:lstStyle/>
          <a:p>
            <a:pPr algn="ctr">
              <a:lnSpc>
                <a:spcPts val="7774"/>
              </a:lnSpc>
              <a:spcBef>
                <a:spcPct val="0"/>
              </a:spcBef>
            </a:pPr>
            <a:r>
              <a:rPr lang="en-US" b="true" sz="7475">
                <a:solidFill>
                  <a:srgbClr val="FFFFFF"/>
                </a:solidFill>
                <a:latin typeface="Raleway Heavy"/>
                <a:ea typeface="Raleway Heavy"/>
                <a:cs typeface="Raleway Heavy"/>
                <a:sym typeface="Raleway Heavy"/>
              </a:rPr>
              <a:t>BLOCK DIAGRAM</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grpSp>
        <p:nvGrpSpPr>
          <p:cNvPr name="Group 10" id="10"/>
          <p:cNvGrpSpPr/>
          <p:nvPr/>
        </p:nvGrpSpPr>
        <p:grpSpPr>
          <a:xfrm rot="-3152213">
            <a:off x="14971312" y="-1574029"/>
            <a:ext cx="4137959" cy="413795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2" id="1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3" id="13"/>
          <p:cNvGrpSpPr/>
          <p:nvPr/>
        </p:nvGrpSpPr>
        <p:grpSpPr>
          <a:xfrm rot="0">
            <a:off x="4414841" y="8705233"/>
            <a:ext cx="4220884" cy="4220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881840" y="104775"/>
            <a:ext cx="8524321" cy="2009286"/>
          </a:xfrm>
          <a:prstGeom prst="rect">
            <a:avLst/>
          </a:prstGeom>
        </p:spPr>
        <p:txBody>
          <a:bodyPr anchor="t" rtlCol="false" tIns="0" lIns="0" bIns="0" rIns="0">
            <a:spAutoFit/>
          </a:bodyPr>
          <a:lstStyle/>
          <a:p>
            <a:pPr algn="ctr">
              <a:lnSpc>
                <a:spcPts val="7774"/>
              </a:lnSpc>
              <a:spcBef>
                <a:spcPct val="0"/>
              </a:spcBef>
            </a:pPr>
            <a:r>
              <a:rPr lang="en-US" b="true" sz="7475">
                <a:solidFill>
                  <a:srgbClr val="FFFFFF"/>
                </a:solidFill>
                <a:latin typeface="Raleway Heavy"/>
                <a:ea typeface="Raleway Heavy"/>
                <a:cs typeface="Raleway Heavy"/>
                <a:sym typeface="Raleway Heavy"/>
              </a:rPr>
              <a:t>SYSTEM ARCHITECTURE </a:t>
            </a:r>
          </a:p>
        </p:txBody>
      </p:sp>
      <p:sp>
        <p:nvSpPr>
          <p:cNvPr name="TextBox 7" id="7"/>
          <p:cNvSpPr txBox="true"/>
          <p:nvPr/>
        </p:nvSpPr>
        <p:spPr>
          <a:xfrm rot="0">
            <a:off x="1028700" y="2047386"/>
            <a:ext cx="14275745" cy="8736965"/>
          </a:xfrm>
          <a:prstGeom prst="rect">
            <a:avLst/>
          </a:prstGeom>
        </p:spPr>
        <p:txBody>
          <a:bodyPr anchor="t" rtlCol="false" tIns="0" lIns="0" bIns="0" rIns="0">
            <a:spAutoFit/>
          </a:bodyPr>
          <a:lstStyle/>
          <a:p>
            <a:pPr algn="l">
              <a:lnSpc>
                <a:spcPts val="4060"/>
              </a:lnSpc>
            </a:pPr>
            <a:r>
              <a:rPr lang="en-US" sz="2900" b="true">
                <a:solidFill>
                  <a:srgbClr val="FFFFFA"/>
                </a:solidFill>
                <a:latin typeface="Raleway Bold"/>
                <a:ea typeface="Raleway Bold"/>
                <a:cs typeface="Raleway Bold"/>
                <a:sym typeface="Raleway Bold"/>
              </a:rPr>
              <a:t>1. Block</a:t>
            </a:r>
            <a:r>
              <a:rPr lang="en-US" sz="2900" b="true">
                <a:solidFill>
                  <a:srgbClr val="FFFFFA"/>
                </a:solidFill>
                <a:latin typeface="Raleway Bold"/>
                <a:ea typeface="Raleway Bold"/>
                <a:cs typeface="Raleway Bold"/>
                <a:sym typeface="Raleway Bold"/>
              </a:rPr>
              <a:t> Diagram Highlighting</a:t>
            </a:r>
          </a:p>
          <a:p>
            <a:pPr algn="l">
              <a:lnSpc>
                <a:spcPts val="4060"/>
              </a:lnSpc>
            </a:pPr>
            <a:r>
              <a:rPr lang="en-US" sz="2900">
                <a:solidFill>
                  <a:srgbClr val="FFFFFA"/>
                </a:solidFill>
                <a:latin typeface="Raleway"/>
                <a:ea typeface="Raleway"/>
                <a:cs typeface="Raleway"/>
                <a:sym typeface="Raleway"/>
              </a:rPr>
              <a:t>The system is divided into three major sections:</a:t>
            </a:r>
          </a:p>
          <a:p>
            <a:pPr algn="l" marL="626111" indent="-313055" lvl="1">
              <a:lnSpc>
                <a:spcPts val="4060"/>
              </a:lnSpc>
              <a:buFont typeface="Arial"/>
              <a:buChar char="•"/>
            </a:pPr>
            <a:r>
              <a:rPr lang="en-US" b="true" sz="2900">
                <a:solidFill>
                  <a:srgbClr val="FFFFFA"/>
                </a:solidFill>
                <a:latin typeface="Raleway Bold"/>
                <a:ea typeface="Raleway Bold"/>
                <a:cs typeface="Raleway Bold"/>
                <a:sym typeface="Raleway Bold"/>
              </a:rPr>
              <a:t>Helmet Unit (Transmitter Components)</a:t>
            </a:r>
          </a:p>
          <a:p>
            <a:pPr algn="l" marL="1252221" indent="-417407" lvl="2">
              <a:lnSpc>
                <a:spcPts val="4060"/>
              </a:lnSpc>
              <a:buFont typeface="Arial"/>
              <a:buChar char="⚬"/>
            </a:pPr>
            <a:r>
              <a:rPr lang="en-US" sz="2900">
                <a:solidFill>
                  <a:srgbClr val="FFFFFA"/>
                </a:solidFill>
                <a:latin typeface="Raleway"/>
                <a:ea typeface="Raleway"/>
                <a:cs typeface="Raleway"/>
                <a:sym typeface="Raleway"/>
              </a:rPr>
              <a:t>Worn by the rider and equipped with sensors to monitor helmet usage, alcohol levels, and accident detection.</a:t>
            </a:r>
          </a:p>
          <a:p>
            <a:pPr algn="l" marL="1252221" indent="-417407" lvl="2">
              <a:lnSpc>
                <a:spcPts val="4060"/>
              </a:lnSpc>
              <a:buFont typeface="Arial"/>
              <a:buChar char="⚬"/>
            </a:pPr>
            <a:r>
              <a:rPr lang="en-US" sz="2900">
                <a:solidFill>
                  <a:srgbClr val="FFFFFA"/>
                </a:solidFill>
                <a:latin typeface="Raleway"/>
                <a:ea typeface="Raleway"/>
                <a:cs typeface="Raleway"/>
                <a:sym typeface="Raleway"/>
              </a:rPr>
              <a:t>Transmits critical safety data to the motorcycle unit wirelessly.</a:t>
            </a:r>
          </a:p>
          <a:p>
            <a:pPr algn="l" marL="626111" indent="-313055" lvl="1">
              <a:lnSpc>
                <a:spcPts val="4060"/>
              </a:lnSpc>
              <a:buFont typeface="Arial"/>
              <a:buChar char="•"/>
            </a:pPr>
            <a:r>
              <a:rPr lang="en-US" b="true" sz="2900">
                <a:solidFill>
                  <a:srgbClr val="FFFFFA"/>
                </a:solidFill>
                <a:latin typeface="Raleway Bold"/>
                <a:ea typeface="Raleway Bold"/>
                <a:cs typeface="Raleway Bold"/>
                <a:sym typeface="Raleway Bold"/>
              </a:rPr>
              <a:t>Motorcycle Unit (Receiver Components)</a:t>
            </a:r>
          </a:p>
          <a:p>
            <a:pPr algn="l" marL="1252221" indent="-417407" lvl="2">
              <a:lnSpc>
                <a:spcPts val="4060"/>
              </a:lnSpc>
              <a:buFont typeface="Arial"/>
              <a:buChar char="⚬"/>
            </a:pPr>
            <a:r>
              <a:rPr lang="en-US" sz="2900">
                <a:solidFill>
                  <a:srgbClr val="FFFFFA"/>
                </a:solidFill>
                <a:latin typeface="Raleway"/>
                <a:ea typeface="Raleway"/>
                <a:cs typeface="Raleway"/>
                <a:sym typeface="Raleway"/>
              </a:rPr>
              <a:t>Installed on the motorcycle to receive data from the helmet unit.</a:t>
            </a:r>
          </a:p>
          <a:p>
            <a:pPr algn="l" marL="1252221" indent="-417407" lvl="2">
              <a:lnSpc>
                <a:spcPts val="4060"/>
              </a:lnSpc>
              <a:buFont typeface="Arial"/>
              <a:buChar char="⚬"/>
            </a:pPr>
            <a:r>
              <a:rPr lang="en-US" sz="2900">
                <a:solidFill>
                  <a:srgbClr val="FFFFFA"/>
                </a:solidFill>
                <a:latin typeface="Raleway"/>
                <a:ea typeface="Raleway"/>
                <a:cs typeface="Raleway"/>
                <a:sym typeface="Raleway"/>
              </a:rPr>
              <a:t>Controls vehicle ignition based on helmet usage and alcohol detection.</a:t>
            </a:r>
          </a:p>
          <a:p>
            <a:pPr algn="l" marL="1252221" indent="-417407" lvl="2">
              <a:lnSpc>
                <a:spcPts val="4060"/>
              </a:lnSpc>
              <a:buFont typeface="Arial"/>
              <a:buChar char="⚬"/>
            </a:pPr>
            <a:r>
              <a:rPr lang="en-US" sz="2900">
                <a:solidFill>
                  <a:srgbClr val="FFFFFA"/>
                </a:solidFill>
                <a:latin typeface="Raleway"/>
                <a:ea typeface="Raleway"/>
                <a:cs typeface="Raleway"/>
                <a:sym typeface="Raleway"/>
              </a:rPr>
              <a:t>Integrates emergency response mechanisms (GPS and GSM) in case of an accident.</a:t>
            </a:r>
          </a:p>
          <a:p>
            <a:pPr algn="l" marL="626111" indent="-313055" lvl="1">
              <a:lnSpc>
                <a:spcPts val="4060"/>
              </a:lnSpc>
              <a:buFont typeface="Arial"/>
              <a:buChar char="•"/>
            </a:pPr>
            <a:r>
              <a:rPr lang="en-US" b="true" sz="2900">
                <a:solidFill>
                  <a:srgbClr val="FFFFFA"/>
                </a:solidFill>
                <a:latin typeface="Raleway Bold"/>
                <a:ea typeface="Raleway Bold"/>
                <a:cs typeface="Raleway Bold"/>
                <a:sym typeface="Raleway Bold"/>
              </a:rPr>
              <a:t>Wireless Communication Pathway</a:t>
            </a:r>
          </a:p>
          <a:p>
            <a:pPr algn="l" marL="1252221" indent="-417407" lvl="2">
              <a:lnSpc>
                <a:spcPts val="4060"/>
              </a:lnSpc>
              <a:buFont typeface="Arial"/>
              <a:buChar char="⚬"/>
            </a:pPr>
            <a:r>
              <a:rPr lang="en-US" sz="2900">
                <a:solidFill>
                  <a:srgbClr val="FFFFFA"/>
                </a:solidFill>
                <a:latin typeface="Raleway"/>
                <a:ea typeface="Raleway"/>
                <a:cs typeface="Raleway"/>
                <a:sym typeface="Raleway"/>
              </a:rPr>
              <a:t>Ensures real-time data exchange between the helmet and motorcycle unit.</a:t>
            </a:r>
          </a:p>
          <a:p>
            <a:pPr algn="l" marL="1252221" indent="-417407" lvl="2">
              <a:lnSpc>
                <a:spcPts val="4060"/>
              </a:lnSpc>
              <a:buFont typeface="Arial"/>
              <a:buChar char="⚬"/>
            </a:pPr>
            <a:r>
              <a:rPr lang="en-US" sz="2900">
                <a:solidFill>
                  <a:srgbClr val="FFFFFA"/>
                </a:solidFill>
                <a:latin typeface="Raleway"/>
                <a:ea typeface="Raleway"/>
                <a:cs typeface="Raleway"/>
                <a:sym typeface="Raleway"/>
              </a:rPr>
              <a:t>Uses RF (Radio Frequency) communication to enable seamless and secure data transmission.</a:t>
            </a:r>
          </a:p>
          <a:p>
            <a:pPr algn="l">
              <a:lnSpc>
                <a:spcPts val="4060"/>
              </a:lnSpc>
            </a:pPr>
          </a:p>
          <a:p>
            <a:pPr algn="l">
              <a:lnSpc>
                <a:spcPts val="406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grpSp>
        <p:nvGrpSpPr>
          <p:cNvPr name="Group 9" id="9"/>
          <p:cNvGrpSpPr/>
          <p:nvPr/>
        </p:nvGrpSpPr>
        <p:grpSpPr>
          <a:xfrm rot="0">
            <a:off x="15309115" y="-801782"/>
            <a:ext cx="4220884" cy="42208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2" id="12"/>
          <p:cNvGrpSpPr/>
          <p:nvPr/>
        </p:nvGrpSpPr>
        <p:grpSpPr>
          <a:xfrm rot="0">
            <a:off x="-2686200" y="7449483"/>
            <a:ext cx="4220884" cy="42208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4" id="1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2056911"/>
            <a:ext cx="14275745" cy="7442200"/>
          </a:xfrm>
          <a:prstGeom prst="rect">
            <a:avLst/>
          </a:prstGeom>
        </p:spPr>
        <p:txBody>
          <a:bodyPr anchor="t" rtlCol="false" tIns="0" lIns="0" bIns="0" rIns="0">
            <a:spAutoFit/>
          </a:bodyPr>
          <a:lstStyle/>
          <a:p>
            <a:pPr algn="l">
              <a:lnSpc>
                <a:spcPts val="3499"/>
              </a:lnSpc>
            </a:pPr>
            <a:r>
              <a:rPr lang="en-US" sz="2499" b="true">
                <a:solidFill>
                  <a:srgbClr val="FFFFFA"/>
                </a:solidFill>
                <a:latin typeface="Raleway Bold"/>
                <a:ea typeface="Raleway Bold"/>
                <a:cs typeface="Raleway Bold"/>
                <a:sym typeface="Raleway Bold"/>
              </a:rPr>
              <a:t>2. Key Co</a:t>
            </a:r>
            <a:r>
              <a:rPr lang="en-US" sz="2499" b="true">
                <a:solidFill>
                  <a:srgbClr val="FFFFFA"/>
                </a:solidFill>
                <a:latin typeface="Raleway Bold"/>
                <a:ea typeface="Raleway Bold"/>
                <a:cs typeface="Raleway Bold"/>
                <a:sym typeface="Raleway Bold"/>
              </a:rPr>
              <a:t>mponents</a:t>
            </a:r>
          </a:p>
          <a:p>
            <a:pPr algn="l">
              <a:lnSpc>
                <a:spcPts val="3499"/>
              </a:lnSpc>
            </a:pPr>
            <a:r>
              <a:rPr lang="en-US" sz="2499" b="true">
                <a:solidFill>
                  <a:srgbClr val="FFFFFA"/>
                </a:solidFill>
                <a:latin typeface="Raleway Bold"/>
                <a:ea typeface="Raleway Bold"/>
                <a:cs typeface="Raleway Bold"/>
                <a:sym typeface="Raleway Bold"/>
              </a:rPr>
              <a:t>a) Arduino Microcontroller</a:t>
            </a:r>
          </a:p>
          <a:p>
            <a:pPr algn="l" marL="539749" indent="-269875" lvl="1">
              <a:lnSpc>
                <a:spcPts val="3499"/>
              </a:lnSpc>
              <a:buFont typeface="Arial"/>
              <a:buChar char="•"/>
            </a:pPr>
            <a:r>
              <a:rPr lang="en-US" sz="2499">
                <a:solidFill>
                  <a:srgbClr val="FFFFFA"/>
                </a:solidFill>
                <a:latin typeface="Raleway"/>
                <a:ea typeface="Raleway"/>
                <a:cs typeface="Raleway"/>
                <a:sym typeface="Raleway"/>
              </a:rPr>
              <a:t>Serves as the central processing unit for both the helmet and motorcycle unit.</a:t>
            </a:r>
          </a:p>
          <a:p>
            <a:pPr algn="l" marL="539749" indent="-269875" lvl="1">
              <a:lnSpc>
                <a:spcPts val="3499"/>
              </a:lnSpc>
              <a:buFont typeface="Arial"/>
              <a:buChar char="•"/>
            </a:pPr>
            <a:r>
              <a:rPr lang="en-US" sz="2499">
                <a:solidFill>
                  <a:srgbClr val="FFFFFA"/>
                </a:solidFill>
                <a:latin typeface="Raleway"/>
                <a:ea typeface="Raleway"/>
                <a:cs typeface="Raleway"/>
                <a:sym typeface="Raleway"/>
              </a:rPr>
              <a:t>Collects sensor data, processes it, and triggers necessary actions.</a:t>
            </a:r>
          </a:p>
          <a:p>
            <a:pPr algn="l" marL="539749" indent="-269875" lvl="1">
              <a:lnSpc>
                <a:spcPts val="3499"/>
              </a:lnSpc>
              <a:buFont typeface="Arial"/>
              <a:buChar char="•"/>
            </a:pPr>
            <a:r>
              <a:rPr lang="en-US" sz="2499">
                <a:solidFill>
                  <a:srgbClr val="FFFFFA"/>
                </a:solidFill>
                <a:latin typeface="Raleway"/>
                <a:ea typeface="Raleway"/>
                <a:cs typeface="Raleway"/>
                <a:sym typeface="Raleway"/>
              </a:rPr>
              <a:t>E</a:t>
            </a:r>
            <a:r>
              <a:rPr lang="en-US" sz="2499">
                <a:solidFill>
                  <a:srgbClr val="FFFFFA"/>
                </a:solidFill>
                <a:latin typeface="Raleway"/>
                <a:ea typeface="Raleway"/>
                <a:cs typeface="Raleway"/>
                <a:sym typeface="Raleway"/>
              </a:rPr>
              <a:t>nsures real-time decision-making and system automation.</a:t>
            </a:r>
          </a:p>
          <a:p>
            <a:pPr algn="l">
              <a:lnSpc>
                <a:spcPts val="3499"/>
              </a:lnSpc>
            </a:pPr>
            <a:r>
              <a:rPr lang="en-US" sz="2499" b="true">
                <a:solidFill>
                  <a:srgbClr val="FFFFFA"/>
                </a:solidFill>
                <a:latin typeface="Raleway Bold"/>
                <a:ea typeface="Raleway Bold"/>
                <a:cs typeface="Raleway Bold"/>
                <a:sym typeface="Raleway Bold"/>
              </a:rPr>
              <a:t>b) Multiple Sensors</a:t>
            </a:r>
          </a:p>
          <a:p>
            <a:pPr algn="l" marL="539749" indent="-269875" lvl="1">
              <a:lnSpc>
                <a:spcPts val="3499"/>
              </a:lnSpc>
              <a:buFont typeface="Arial"/>
              <a:buChar char="•"/>
            </a:pPr>
            <a:r>
              <a:rPr lang="en-US" sz="2499">
                <a:solidFill>
                  <a:srgbClr val="FFFFFA"/>
                </a:solidFill>
                <a:latin typeface="Raleway"/>
                <a:ea typeface="Raleway"/>
                <a:cs typeface="Raleway"/>
                <a:sym typeface="Raleway"/>
              </a:rPr>
              <a:t>IR Sensor (Helmet Wearing Detection)</a:t>
            </a:r>
          </a:p>
          <a:p>
            <a:pPr algn="l" marL="1079499" indent="-359833" lvl="2">
              <a:lnSpc>
                <a:spcPts val="3499"/>
              </a:lnSpc>
              <a:buFont typeface="Arial"/>
              <a:buChar char="⚬"/>
            </a:pPr>
            <a:r>
              <a:rPr lang="en-US" sz="2499">
                <a:solidFill>
                  <a:srgbClr val="FFFFFA"/>
                </a:solidFill>
                <a:latin typeface="Raleway"/>
                <a:ea typeface="Raleway"/>
                <a:cs typeface="Raleway"/>
                <a:sym typeface="Raleway"/>
              </a:rPr>
              <a:t>Detects whether the rider is wearing the helmet.</a:t>
            </a:r>
          </a:p>
          <a:p>
            <a:pPr algn="l" marL="539749" indent="-269875" lvl="1">
              <a:lnSpc>
                <a:spcPts val="3499"/>
              </a:lnSpc>
              <a:buFont typeface="Arial"/>
              <a:buChar char="•"/>
            </a:pPr>
            <a:r>
              <a:rPr lang="en-US" sz="2499">
                <a:solidFill>
                  <a:srgbClr val="FFFFFA"/>
                </a:solidFill>
                <a:latin typeface="Raleway"/>
                <a:ea typeface="Raleway"/>
                <a:cs typeface="Raleway"/>
                <a:sym typeface="Raleway"/>
              </a:rPr>
              <a:t>MQ-3 Alc</a:t>
            </a:r>
            <a:r>
              <a:rPr lang="en-US" sz="2499">
                <a:solidFill>
                  <a:srgbClr val="FFFFFA"/>
                </a:solidFill>
                <a:latin typeface="Raleway"/>
                <a:ea typeface="Raleway"/>
                <a:cs typeface="Raleway"/>
                <a:sym typeface="Raleway"/>
              </a:rPr>
              <a:t>ohol Sensor (Drunk Driving Prevention)</a:t>
            </a:r>
          </a:p>
          <a:p>
            <a:pPr algn="l" marL="1079499" indent="-359833" lvl="2">
              <a:lnSpc>
                <a:spcPts val="3499"/>
              </a:lnSpc>
              <a:buFont typeface="Arial"/>
              <a:buChar char="⚬"/>
            </a:pPr>
            <a:r>
              <a:rPr lang="en-US" sz="2499">
                <a:solidFill>
                  <a:srgbClr val="FFFFFA"/>
                </a:solidFill>
                <a:latin typeface="Raleway"/>
                <a:ea typeface="Raleway"/>
                <a:cs typeface="Raleway"/>
                <a:sym typeface="Raleway"/>
              </a:rPr>
              <a:t>Measures alcohol concentration in the rider’s breath.</a:t>
            </a:r>
          </a:p>
          <a:p>
            <a:pPr algn="l" marL="539749" indent="-269875" lvl="1">
              <a:lnSpc>
                <a:spcPts val="3499"/>
              </a:lnSpc>
              <a:buFont typeface="Arial"/>
              <a:buChar char="•"/>
            </a:pPr>
            <a:r>
              <a:rPr lang="en-US" sz="2499">
                <a:solidFill>
                  <a:srgbClr val="FFFFFA"/>
                </a:solidFill>
                <a:latin typeface="Raleway"/>
                <a:ea typeface="Raleway"/>
                <a:cs typeface="Raleway"/>
                <a:sym typeface="Raleway"/>
              </a:rPr>
              <a:t>Vibration Sensor (Accident D</a:t>
            </a:r>
            <a:r>
              <a:rPr lang="en-US" sz="2499">
                <a:solidFill>
                  <a:srgbClr val="FFFFFA"/>
                </a:solidFill>
                <a:latin typeface="Raleway"/>
                <a:ea typeface="Raleway"/>
                <a:cs typeface="Raleway"/>
                <a:sym typeface="Raleway"/>
              </a:rPr>
              <a:t>etection)</a:t>
            </a:r>
          </a:p>
          <a:p>
            <a:pPr algn="l" marL="1079499" indent="-359833" lvl="2">
              <a:lnSpc>
                <a:spcPts val="3499"/>
              </a:lnSpc>
              <a:buFont typeface="Arial"/>
              <a:buChar char="⚬"/>
            </a:pPr>
            <a:r>
              <a:rPr lang="en-US" sz="2499">
                <a:solidFill>
                  <a:srgbClr val="FFFFFA"/>
                </a:solidFill>
                <a:latin typeface="Raleway"/>
                <a:ea typeface="Raleway"/>
                <a:cs typeface="Raleway"/>
                <a:sym typeface="Raleway"/>
              </a:rPr>
              <a:t>Ide</a:t>
            </a:r>
            <a:r>
              <a:rPr lang="en-US" sz="2499">
                <a:solidFill>
                  <a:srgbClr val="FFFFFA"/>
                </a:solidFill>
                <a:latin typeface="Raleway"/>
                <a:ea typeface="Raleway"/>
                <a:cs typeface="Raleway"/>
                <a:sym typeface="Raleway"/>
              </a:rPr>
              <a:t>ntifies sudden impact or crashes.</a:t>
            </a:r>
          </a:p>
          <a:p>
            <a:pPr algn="l" marL="1079499" indent="-359833" lvl="2">
              <a:lnSpc>
                <a:spcPts val="3499"/>
              </a:lnSpc>
              <a:buFont typeface="Arial"/>
              <a:buChar char="⚬"/>
            </a:pPr>
            <a:r>
              <a:rPr lang="en-US" sz="2499">
                <a:solidFill>
                  <a:srgbClr val="FFFFFA"/>
                </a:solidFill>
                <a:latin typeface="Raleway"/>
                <a:ea typeface="Raleway"/>
                <a:cs typeface="Raleway"/>
                <a:sym typeface="Raleway"/>
              </a:rPr>
              <a:t>Triggers emergency response by sending alerts.</a:t>
            </a:r>
          </a:p>
          <a:p>
            <a:pPr algn="l" marL="539749" indent="-269875" lvl="1">
              <a:lnSpc>
                <a:spcPts val="3499"/>
              </a:lnSpc>
              <a:buFont typeface="Arial"/>
              <a:buChar char="•"/>
            </a:pPr>
            <a:r>
              <a:rPr lang="en-US" sz="2499">
                <a:solidFill>
                  <a:srgbClr val="FFFFFA"/>
                </a:solidFill>
                <a:latin typeface="Raleway"/>
                <a:ea typeface="Raleway"/>
                <a:cs typeface="Raleway"/>
                <a:sym typeface="Raleway"/>
              </a:rPr>
              <a:t>Ultrasonic Sensor (Proximity Detection)</a:t>
            </a:r>
          </a:p>
          <a:p>
            <a:pPr algn="l" marL="1079499" indent="-359833" lvl="2">
              <a:lnSpc>
                <a:spcPts val="3499"/>
              </a:lnSpc>
              <a:buFont typeface="Arial"/>
              <a:buChar char="⚬"/>
            </a:pPr>
            <a:r>
              <a:rPr lang="en-US" sz="2499">
                <a:solidFill>
                  <a:srgbClr val="FFFFFA"/>
                </a:solidFill>
                <a:latin typeface="Raleway"/>
                <a:ea typeface="Raleway"/>
                <a:cs typeface="Raleway"/>
                <a:sym typeface="Raleway"/>
              </a:rPr>
              <a:t>Detects nearby vehicles and objects.</a:t>
            </a:r>
          </a:p>
          <a:p>
            <a:pPr algn="l" marL="1079499" indent="-359833" lvl="2">
              <a:lnSpc>
                <a:spcPts val="3499"/>
              </a:lnSpc>
              <a:buFont typeface="Arial"/>
              <a:buChar char="⚬"/>
            </a:pPr>
            <a:r>
              <a:rPr lang="en-US" sz="2499">
                <a:solidFill>
                  <a:srgbClr val="FFFFFA"/>
                </a:solidFill>
                <a:latin typeface="Raleway"/>
                <a:ea typeface="Raleway"/>
                <a:cs typeface="Raleway"/>
                <a:sym typeface="Raleway"/>
              </a:rPr>
              <a:t>Provides safety alerts to the rider to prevent collisions.</a:t>
            </a:r>
          </a:p>
          <a:p>
            <a:pPr algn="l">
              <a:lnSpc>
                <a:spcPts val="3499"/>
              </a:lnSpc>
            </a:pPr>
          </a:p>
        </p:txBody>
      </p:sp>
      <p:grpSp>
        <p:nvGrpSpPr>
          <p:cNvPr name="Group 7" id="7"/>
          <p:cNvGrpSpPr/>
          <p:nvPr/>
        </p:nvGrpSpPr>
        <p:grpSpPr>
          <a:xfrm rot="0">
            <a:off x="13406160" y="555339"/>
            <a:ext cx="4062441" cy="406244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61987" y="0"/>
                  </a:moveTo>
                  <a:lnTo>
                    <a:pt x="650813" y="0"/>
                  </a:lnTo>
                  <a:cubicBezTo>
                    <a:pt x="740276" y="0"/>
                    <a:pt x="812800" y="72524"/>
                    <a:pt x="812800" y="161987"/>
                  </a:cubicBezTo>
                  <a:lnTo>
                    <a:pt x="812800" y="650813"/>
                  </a:lnTo>
                  <a:cubicBezTo>
                    <a:pt x="812800" y="740276"/>
                    <a:pt x="740276" y="812800"/>
                    <a:pt x="650813" y="812800"/>
                  </a:cubicBezTo>
                  <a:lnTo>
                    <a:pt x="161987" y="812800"/>
                  </a:lnTo>
                  <a:cubicBezTo>
                    <a:pt x="72524" y="812800"/>
                    <a:pt x="0" y="740276"/>
                    <a:pt x="0" y="650813"/>
                  </a:cubicBezTo>
                  <a:lnTo>
                    <a:pt x="0" y="161987"/>
                  </a:lnTo>
                  <a:cubicBezTo>
                    <a:pt x="0" y="72524"/>
                    <a:pt x="72524" y="0"/>
                    <a:pt x="161987" y="0"/>
                  </a:cubicBezTo>
                  <a:close/>
                </a:path>
              </a:pathLst>
            </a:custGeom>
            <a:blipFill>
              <a:blip r:embed="rId5"/>
              <a:stretch>
                <a:fillRect l="-8908" t="0" r="-8908" b="0"/>
              </a:stretch>
            </a:blipFill>
          </p:spPr>
        </p:sp>
      </p:grpSp>
      <p:grpSp>
        <p:nvGrpSpPr>
          <p:cNvPr name="Group 9" id="9"/>
          <p:cNvGrpSpPr/>
          <p:nvPr/>
        </p:nvGrpSpPr>
        <p:grpSpPr>
          <a:xfrm rot="0">
            <a:off x="10248490" y="4947953"/>
            <a:ext cx="3512568" cy="35125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1" t="0" r="-251" b="0"/>
              </a:stretch>
            </a:blipFill>
          </p:spPr>
        </p:sp>
      </p:grpSp>
      <p:grpSp>
        <p:nvGrpSpPr>
          <p:cNvPr name="Group 11" id="11"/>
          <p:cNvGrpSpPr/>
          <p:nvPr/>
        </p:nvGrpSpPr>
        <p:grpSpPr>
          <a:xfrm rot="0">
            <a:off x="14360587" y="5150230"/>
            <a:ext cx="3108014" cy="31080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blipFill>
              <a:blip r:embed="rId7"/>
              <a:stretch>
                <a:fillRect l="-5198" t="0" r="-5198" b="0"/>
              </a:stretch>
            </a:blipFill>
          </p:spPr>
        </p:sp>
      </p:grpSp>
      <p:sp>
        <p:nvSpPr>
          <p:cNvPr name="TextBox 13" id="13"/>
          <p:cNvSpPr txBox="true"/>
          <p:nvPr/>
        </p:nvSpPr>
        <p:spPr>
          <a:xfrm rot="0">
            <a:off x="4881840" y="104775"/>
            <a:ext cx="8524321" cy="2009286"/>
          </a:xfrm>
          <a:prstGeom prst="rect">
            <a:avLst/>
          </a:prstGeom>
        </p:spPr>
        <p:txBody>
          <a:bodyPr anchor="t" rtlCol="false" tIns="0" lIns="0" bIns="0" rIns="0">
            <a:spAutoFit/>
          </a:bodyPr>
          <a:lstStyle/>
          <a:p>
            <a:pPr algn="ctr">
              <a:lnSpc>
                <a:spcPts val="7774"/>
              </a:lnSpc>
              <a:spcBef>
                <a:spcPct val="0"/>
              </a:spcBef>
            </a:pPr>
            <a:r>
              <a:rPr lang="en-US" b="true" sz="7475">
                <a:solidFill>
                  <a:srgbClr val="FFFFFF"/>
                </a:solidFill>
                <a:latin typeface="Raleway Heavy"/>
                <a:ea typeface="Raleway Heavy"/>
                <a:cs typeface="Raleway Heavy"/>
                <a:sym typeface="Raleway Heavy"/>
              </a:rPr>
              <a:t>SYSTEM ARCHITECTURE </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5" id="5"/>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881840" y="323850"/>
            <a:ext cx="8524321" cy="2009286"/>
          </a:xfrm>
          <a:prstGeom prst="rect">
            <a:avLst/>
          </a:prstGeom>
        </p:spPr>
        <p:txBody>
          <a:bodyPr anchor="t" rtlCol="false" tIns="0" lIns="0" bIns="0" rIns="0">
            <a:spAutoFit/>
          </a:bodyPr>
          <a:lstStyle/>
          <a:p>
            <a:pPr algn="ctr">
              <a:lnSpc>
                <a:spcPts val="7774"/>
              </a:lnSpc>
              <a:spcBef>
                <a:spcPct val="0"/>
              </a:spcBef>
            </a:pPr>
            <a:r>
              <a:rPr lang="en-US" b="true" sz="7475">
                <a:solidFill>
                  <a:srgbClr val="FFFFFF"/>
                </a:solidFill>
                <a:latin typeface="Raleway Heavy"/>
                <a:ea typeface="Raleway Heavy"/>
                <a:cs typeface="Raleway Heavy"/>
                <a:sym typeface="Raleway Heavy"/>
              </a:rPr>
              <a:t>SYSTEM ARCHITECTURE </a:t>
            </a:r>
          </a:p>
        </p:txBody>
      </p:sp>
      <p:sp>
        <p:nvSpPr>
          <p:cNvPr name="TextBox 7" id="7"/>
          <p:cNvSpPr txBox="true"/>
          <p:nvPr/>
        </p:nvSpPr>
        <p:spPr>
          <a:xfrm rot="0">
            <a:off x="1028700" y="2698750"/>
            <a:ext cx="14275745" cy="6391275"/>
          </a:xfrm>
          <a:prstGeom prst="rect">
            <a:avLst/>
          </a:prstGeom>
        </p:spPr>
        <p:txBody>
          <a:bodyPr anchor="t" rtlCol="false" tIns="0" lIns="0" bIns="0" rIns="0">
            <a:spAutoFit/>
          </a:bodyPr>
          <a:lstStyle/>
          <a:p>
            <a:pPr algn="l">
              <a:lnSpc>
                <a:spcPts val="4200"/>
              </a:lnSpc>
            </a:pPr>
            <a:r>
              <a:rPr lang="en-US" sz="3000" b="true">
                <a:solidFill>
                  <a:srgbClr val="FFFFFA"/>
                </a:solidFill>
                <a:latin typeface="Raleway Bold"/>
                <a:ea typeface="Raleway Bold"/>
                <a:cs typeface="Raleway Bold"/>
                <a:sym typeface="Raleway Bold"/>
              </a:rPr>
              <a:t>c) Co</a:t>
            </a:r>
            <a:r>
              <a:rPr lang="en-US" sz="3000" b="true">
                <a:solidFill>
                  <a:srgbClr val="FFFFFA"/>
                </a:solidFill>
                <a:latin typeface="Raleway Bold"/>
                <a:ea typeface="Raleway Bold"/>
                <a:cs typeface="Raleway Bold"/>
                <a:sym typeface="Raleway Bold"/>
              </a:rPr>
              <a:t>mmunication Modules</a:t>
            </a:r>
          </a:p>
          <a:p>
            <a:pPr algn="l" marL="647700" indent="-323850" lvl="1">
              <a:lnSpc>
                <a:spcPts val="4200"/>
              </a:lnSpc>
              <a:buFont typeface="Arial"/>
              <a:buChar char="•"/>
            </a:pPr>
            <a:r>
              <a:rPr lang="en-US" sz="3000">
                <a:solidFill>
                  <a:srgbClr val="FFFFFA"/>
                </a:solidFill>
                <a:latin typeface="Raleway"/>
                <a:ea typeface="Raleway"/>
                <a:cs typeface="Raleway"/>
                <a:sym typeface="Raleway"/>
              </a:rPr>
              <a:t>RF Transmitter and Receiver</a:t>
            </a:r>
          </a:p>
          <a:p>
            <a:pPr algn="l" marL="1295400" indent="-431800" lvl="2">
              <a:lnSpc>
                <a:spcPts val="4200"/>
              </a:lnSpc>
              <a:buFont typeface="Arial"/>
              <a:buChar char="⚬"/>
            </a:pPr>
            <a:r>
              <a:rPr lang="en-US" sz="3000">
                <a:solidFill>
                  <a:srgbClr val="FFFFFA"/>
                </a:solidFill>
                <a:latin typeface="Raleway"/>
                <a:ea typeface="Raleway"/>
                <a:cs typeface="Raleway"/>
                <a:sym typeface="Raleway"/>
              </a:rPr>
              <a:t>Facilitates wireless data exchange between the helmet and motorcycle unit.</a:t>
            </a:r>
          </a:p>
          <a:p>
            <a:pPr algn="l" marL="1295400" indent="-431800" lvl="2">
              <a:lnSpc>
                <a:spcPts val="4200"/>
              </a:lnSpc>
              <a:buFont typeface="Arial"/>
              <a:buChar char="⚬"/>
            </a:pPr>
            <a:r>
              <a:rPr lang="en-US" sz="3000">
                <a:solidFill>
                  <a:srgbClr val="FFFFFA"/>
                </a:solidFill>
                <a:latin typeface="Raleway"/>
                <a:ea typeface="Raleway"/>
                <a:cs typeface="Raleway"/>
                <a:sym typeface="Raleway"/>
              </a:rPr>
              <a:t>E</a:t>
            </a:r>
            <a:r>
              <a:rPr lang="en-US" sz="3000">
                <a:solidFill>
                  <a:srgbClr val="FFFFFA"/>
                </a:solidFill>
                <a:latin typeface="Raleway"/>
                <a:ea typeface="Raleway"/>
                <a:cs typeface="Raleway"/>
                <a:sym typeface="Raleway"/>
              </a:rPr>
              <a:t>nsures low-latency and interference-free communication.</a:t>
            </a:r>
          </a:p>
          <a:p>
            <a:pPr algn="l" marL="647700" indent="-323850" lvl="1">
              <a:lnSpc>
                <a:spcPts val="4200"/>
              </a:lnSpc>
              <a:buFont typeface="Arial"/>
              <a:buChar char="•"/>
            </a:pPr>
            <a:r>
              <a:rPr lang="en-US" sz="3000">
                <a:solidFill>
                  <a:srgbClr val="FFFFFA"/>
                </a:solidFill>
                <a:latin typeface="Raleway"/>
                <a:ea typeface="Raleway"/>
                <a:cs typeface="Raleway"/>
                <a:sym typeface="Raleway"/>
              </a:rPr>
              <a:t>GSM</a:t>
            </a:r>
            <a:r>
              <a:rPr lang="en-US" sz="3000">
                <a:solidFill>
                  <a:srgbClr val="FFFFFA"/>
                </a:solidFill>
                <a:latin typeface="Raleway"/>
                <a:ea typeface="Raleway"/>
                <a:cs typeface="Raleway"/>
                <a:sym typeface="Raleway"/>
              </a:rPr>
              <a:t> Module (Emergency Alerts)</a:t>
            </a:r>
          </a:p>
          <a:p>
            <a:pPr algn="l" marL="1295400" indent="-431800" lvl="2">
              <a:lnSpc>
                <a:spcPts val="4200"/>
              </a:lnSpc>
              <a:buFont typeface="Arial"/>
              <a:buChar char="⚬"/>
            </a:pPr>
            <a:r>
              <a:rPr lang="en-US" sz="3000">
                <a:solidFill>
                  <a:srgbClr val="FFFFFA"/>
                </a:solidFill>
                <a:latin typeface="Raleway"/>
                <a:ea typeface="Raleway"/>
                <a:cs typeface="Raleway"/>
                <a:sym typeface="Raleway"/>
              </a:rPr>
              <a:t>Sends SMS alerts to emergency contacts in case of an accident.</a:t>
            </a:r>
          </a:p>
          <a:p>
            <a:pPr algn="l" marL="1295400" indent="-431800" lvl="2">
              <a:lnSpc>
                <a:spcPts val="4200"/>
              </a:lnSpc>
              <a:buFont typeface="Arial"/>
              <a:buChar char="⚬"/>
            </a:pPr>
            <a:r>
              <a:rPr lang="en-US" sz="3000">
                <a:solidFill>
                  <a:srgbClr val="FFFFFA"/>
                </a:solidFill>
                <a:latin typeface="Raleway"/>
                <a:ea typeface="Raleway"/>
                <a:cs typeface="Raleway"/>
                <a:sym typeface="Raleway"/>
              </a:rPr>
              <a:t>Provides real-time updates about</a:t>
            </a:r>
            <a:r>
              <a:rPr lang="en-US" sz="3000">
                <a:solidFill>
                  <a:srgbClr val="FFFFFA"/>
                </a:solidFill>
                <a:latin typeface="Raleway"/>
                <a:ea typeface="Raleway"/>
                <a:cs typeface="Raleway"/>
                <a:sym typeface="Raleway"/>
              </a:rPr>
              <a:t> t</a:t>
            </a:r>
            <a:r>
              <a:rPr lang="en-US" sz="3000">
                <a:solidFill>
                  <a:srgbClr val="FFFFFA"/>
                </a:solidFill>
                <a:latin typeface="Raleway"/>
                <a:ea typeface="Raleway"/>
                <a:cs typeface="Raleway"/>
                <a:sym typeface="Raleway"/>
              </a:rPr>
              <a:t>he rider’s condition.</a:t>
            </a:r>
          </a:p>
          <a:p>
            <a:pPr algn="l" marL="647700" indent="-323850" lvl="1">
              <a:lnSpc>
                <a:spcPts val="4200"/>
              </a:lnSpc>
              <a:buFont typeface="Arial"/>
              <a:buChar char="•"/>
            </a:pPr>
            <a:r>
              <a:rPr lang="en-US" sz="3000">
                <a:solidFill>
                  <a:srgbClr val="FFFFFA"/>
                </a:solidFill>
                <a:latin typeface="Raleway"/>
                <a:ea typeface="Raleway"/>
                <a:cs typeface="Raleway"/>
                <a:sym typeface="Raleway"/>
              </a:rPr>
              <a:t>GPS </a:t>
            </a:r>
            <a:r>
              <a:rPr lang="en-US" sz="3000">
                <a:solidFill>
                  <a:srgbClr val="FFFFFA"/>
                </a:solidFill>
                <a:latin typeface="Raleway"/>
                <a:ea typeface="Raleway"/>
                <a:cs typeface="Raleway"/>
                <a:sym typeface="Raleway"/>
              </a:rPr>
              <a:t>Module (Real-Time Location Tracking)</a:t>
            </a:r>
          </a:p>
          <a:p>
            <a:pPr algn="l" marL="1295400" indent="-431800" lvl="2">
              <a:lnSpc>
                <a:spcPts val="4200"/>
              </a:lnSpc>
              <a:buFont typeface="Arial"/>
              <a:buChar char="⚬"/>
            </a:pPr>
            <a:r>
              <a:rPr lang="en-US" sz="3000">
                <a:solidFill>
                  <a:srgbClr val="FFFFFA"/>
                </a:solidFill>
                <a:latin typeface="Raleway"/>
                <a:ea typeface="Raleway"/>
                <a:cs typeface="Raleway"/>
                <a:sym typeface="Raleway"/>
              </a:rPr>
              <a:t>Accurately tracks the rider’s loca</a:t>
            </a:r>
            <a:r>
              <a:rPr lang="en-US" sz="3000">
                <a:solidFill>
                  <a:srgbClr val="FFFFFA"/>
                </a:solidFill>
                <a:latin typeface="Raleway"/>
                <a:ea typeface="Raleway"/>
                <a:cs typeface="Raleway"/>
                <a:sym typeface="Raleway"/>
              </a:rPr>
              <a:t>tion.</a:t>
            </a:r>
          </a:p>
          <a:p>
            <a:pPr algn="l" marL="1295400" indent="-431800" lvl="2">
              <a:lnSpc>
                <a:spcPts val="4200"/>
              </a:lnSpc>
              <a:buFont typeface="Arial"/>
              <a:buChar char="⚬"/>
            </a:pPr>
            <a:r>
              <a:rPr lang="en-US" sz="3000">
                <a:solidFill>
                  <a:srgbClr val="FFFFFA"/>
                </a:solidFill>
                <a:latin typeface="Raleway"/>
                <a:ea typeface="Raleway"/>
                <a:cs typeface="Raleway"/>
                <a:sym typeface="Raleway"/>
              </a:rPr>
              <a:t>Help</a:t>
            </a:r>
            <a:r>
              <a:rPr lang="en-US" sz="3000">
                <a:solidFill>
                  <a:srgbClr val="FFFFFA"/>
                </a:solidFill>
                <a:latin typeface="Raleway"/>
                <a:ea typeface="Raleway"/>
                <a:cs typeface="Raleway"/>
                <a:sym typeface="Raleway"/>
              </a:rPr>
              <a:t>s in rapid emergency response during accidents.</a:t>
            </a:r>
          </a:p>
          <a:p>
            <a:pPr algn="l">
              <a:lnSpc>
                <a:spcPts val="4200"/>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grpSp>
        <p:nvGrpSpPr>
          <p:cNvPr name="Group 9" id="9"/>
          <p:cNvGrpSpPr/>
          <p:nvPr/>
        </p:nvGrpSpPr>
        <p:grpSpPr>
          <a:xfrm rot="0">
            <a:off x="16356726" y="1706841"/>
            <a:ext cx="4220884" cy="42208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12" id="12"/>
          <p:cNvGrpSpPr/>
          <p:nvPr/>
        </p:nvGrpSpPr>
        <p:grpSpPr>
          <a:xfrm rot="0">
            <a:off x="-1917926" y="-1887747"/>
            <a:ext cx="4914404" cy="4220884"/>
            <a:chOff x="0" y="0"/>
            <a:chExt cx="946349" cy="812800"/>
          </a:xfrm>
        </p:grpSpPr>
        <p:sp>
          <p:nvSpPr>
            <p:cNvPr name="Freeform 13" id="13"/>
            <p:cNvSpPr/>
            <p:nvPr/>
          </p:nvSpPr>
          <p:spPr>
            <a:xfrm flipH="false" flipV="false" rot="0">
              <a:off x="0" y="0"/>
              <a:ext cx="946349" cy="812800"/>
            </a:xfrm>
            <a:custGeom>
              <a:avLst/>
              <a:gdLst/>
              <a:ahLst/>
              <a:cxnLst/>
              <a:rect r="r" b="b" t="t" l="l"/>
              <a:pathLst>
                <a:path h="812800" w="946349">
                  <a:moveTo>
                    <a:pt x="473174" y="0"/>
                  </a:moveTo>
                  <a:cubicBezTo>
                    <a:pt x="211847" y="0"/>
                    <a:pt x="0" y="181951"/>
                    <a:pt x="0" y="406400"/>
                  </a:cubicBezTo>
                  <a:cubicBezTo>
                    <a:pt x="0" y="630849"/>
                    <a:pt x="211847" y="812800"/>
                    <a:pt x="473174" y="812800"/>
                  </a:cubicBezTo>
                  <a:cubicBezTo>
                    <a:pt x="734501" y="812800"/>
                    <a:pt x="946349" y="630849"/>
                    <a:pt x="946349" y="406400"/>
                  </a:cubicBezTo>
                  <a:cubicBezTo>
                    <a:pt x="946349" y="181951"/>
                    <a:pt x="734501" y="0"/>
                    <a:pt x="473174" y="0"/>
                  </a:cubicBezTo>
                  <a:close/>
                </a:path>
              </a:pathLst>
            </a:custGeom>
            <a:solidFill>
              <a:srgbClr val="000000">
                <a:alpha val="0"/>
              </a:srgbClr>
            </a:solidFill>
            <a:ln w="952500" cap="sq">
              <a:gradFill>
                <a:gsLst>
                  <a:gs pos="0">
                    <a:srgbClr val="F5DFF0">
                      <a:alpha val="3500"/>
                    </a:srgbClr>
                  </a:gs>
                  <a:gs pos="100000">
                    <a:srgbClr val="C6269E">
                      <a:alpha val="100000"/>
                    </a:srgbClr>
                  </a:gs>
                </a:gsLst>
                <a:lin ang="0"/>
              </a:gradFill>
              <a:prstDash val="solid"/>
              <a:miter/>
            </a:ln>
          </p:spPr>
        </p:sp>
        <p:sp>
          <p:nvSpPr>
            <p:cNvPr name="TextBox 14" id="14"/>
            <p:cNvSpPr txBox="true"/>
            <p:nvPr/>
          </p:nvSpPr>
          <p:spPr>
            <a:xfrm>
              <a:off x="88720" y="104775"/>
              <a:ext cx="768908"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DAGeD04xOtw</dc:identifier>
  <dcterms:modified xsi:type="dcterms:W3CDTF">2011-08-01T06:04:30Z</dcterms:modified>
  <cp:revision>1</cp:revision>
  <dc:title>Marketing</dc:title>
</cp:coreProperties>
</file>